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media/image42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media/image50.svg" ContentType="image/svg+xml"/>
  <Override PartName="/ppt/media/image64.svg" ContentType="image/svg+xml"/>
  <Override PartName="/ppt/media/image66.svg" ContentType="image/svg+xml"/>
  <Override PartName="/ppt/media/image6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8"/>
  </p:handoutMasterIdLst>
  <p:sldIdLst>
    <p:sldId id="284" r:id="rId3"/>
    <p:sldId id="365" r:id="rId4"/>
    <p:sldId id="286" r:id="rId6"/>
    <p:sldId id="283" r:id="rId7"/>
    <p:sldId id="375" r:id="rId8"/>
    <p:sldId id="333" r:id="rId9"/>
    <p:sldId id="407" r:id="rId10"/>
    <p:sldId id="288" r:id="rId11"/>
    <p:sldId id="332" r:id="rId12"/>
    <p:sldId id="409" r:id="rId13"/>
    <p:sldId id="264" r:id="rId14"/>
    <p:sldId id="372" r:id="rId15"/>
    <p:sldId id="298" r:id="rId16"/>
    <p:sldId id="366" r:id="rId17"/>
    <p:sldId id="405" r:id="rId18"/>
    <p:sldId id="406" r:id="rId19"/>
    <p:sldId id="340" r:id="rId20"/>
    <p:sldId id="368" r:id="rId21"/>
    <p:sldId id="410" r:id="rId22"/>
    <p:sldId id="411" r:id="rId23"/>
    <p:sldId id="412" r:id="rId24"/>
    <p:sldId id="413" r:id="rId25"/>
    <p:sldId id="414" r:id="rId26"/>
    <p:sldId id="40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2" userDrawn="1">
          <p15:clr>
            <a:srgbClr val="A4A3A4"/>
          </p15:clr>
        </p15:guide>
        <p15:guide id="2" pos="3970" userDrawn="1">
          <p15:clr>
            <a:srgbClr val="A4A3A4"/>
          </p15:clr>
        </p15:guide>
        <p15:guide id="3" pos="446" userDrawn="1">
          <p15:clr>
            <a:srgbClr val="A4A3A4"/>
          </p15:clr>
        </p15:guide>
        <p15:guide id="4" orient="horz" pos="438" userDrawn="1">
          <p15:clr>
            <a:srgbClr val="A4A3A4"/>
          </p15:clr>
        </p15:guide>
        <p15:guide id="5" pos="7254" userDrawn="1">
          <p15:clr>
            <a:srgbClr val="A4A3A4"/>
          </p15:clr>
        </p15:guide>
        <p15:guide id="6" orient="horz" pos="387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龚如意" initials="authorId_1164602376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C1FC"/>
    <a:srgbClr val="A4DBFD"/>
    <a:srgbClr val="99B8D7"/>
    <a:srgbClr val="FED1F2"/>
    <a:srgbClr val="EAF7FF"/>
    <a:srgbClr val="D8E4F4"/>
    <a:srgbClr val="B5EDE8"/>
    <a:srgbClr val="E6E6E6"/>
    <a:srgbClr val="EAE5F5"/>
    <a:srgbClr val="DFC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4" autoAdjust="0"/>
    <p:restoredTop sz="89046" autoAdjust="0"/>
  </p:normalViewPr>
  <p:slideViewPr>
    <p:cSldViewPr snapToGrid="0" showGuides="1">
      <p:cViewPr>
        <p:scale>
          <a:sx n="75" d="100"/>
          <a:sy n="75" d="100"/>
        </p:scale>
        <p:origin x="3372" y="1552"/>
      </p:cViewPr>
      <p:guideLst>
        <p:guide orient="horz" pos="2362"/>
        <p:guide pos="3970"/>
        <p:guide pos="446"/>
        <p:guide orient="horz" pos="438"/>
        <p:guide pos="7254"/>
        <p:guide orient="horz" pos="38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0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21T18:24:15.520" idx="1">
    <p:pos x="10" y="10"/>
    <p:text>
缩写/术语	中文全称与含义解释
ASO	应用商店优化：通过优化关键词、图标、截图、描述等元素，提升App在应用商店内的自然排名和可见性，从而吸引更多免费用户下载。
CPA	单次获客成本：获取一位完成特定行动（如下载、注册）的用户所需花费的平均广告费用。此处指获得一次App下载的成本。
CPC	单次点击成本：广告每被用户点击一次，您需要支付的费用。
CPM	千次展示成本：广告每展示一千次，您需要支付的费用。这是衡量广告曝光成本的指标。
ROI	投资回报率：衡量广告投入产出效率的核心指标。ROI ≥ 100% 意味着广告带来的收入大于或等于广告投入，项目实现盈亏平衡或盈利。
CAC	用户获取成本：获取一位付费用户所需的总平均成本（包括营销、销售等所有相关费用）。这是衡量商业模式健康度的关键指标。
NPS	净推荐值：衡量用户忠诚度和推荐意愿的指标。范围从-100到100，NPS ≥ 25 通常表示有良好的用户口碑基础。
B2B	企业对企业：指商业模式中的交易双方，即我们的目标客户是其他企业或商业机构，而非个人消费者。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C63A1-CFE6-407D-990D-B09F52942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23950-E75B-4073-B08F-25D9AFDD97A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23950-E75B-4073-B08F-25D9AFDD9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EB891-F2A8-4AE3-BCC2-A97FA2EE0262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204EA-9097-443E-B0A2-3B4B1D8F6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332302" y="4432299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174977" y="-2425700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 anchor="b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Freeform: Shape 3"/>
          <p:cNvSpPr/>
          <p:nvPr userDrawn="1"/>
        </p:nvSpPr>
        <p:spPr>
          <a:xfrm rot="5400000" flipH="1">
            <a:off x="6121736" y="527933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Freeform: Shape 4"/>
          <p:cNvSpPr/>
          <p:nvPr userDrawn="1"/>
        </p:nvSpPr>
        <p:spPr>
          <a:xfrm rot="5400000" flipH="1">
            <a:off x="2964411" y="-1578663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6" grpId="0"/>
      <p:bldP spid="4" grpId="0" animBg="1"/>
      <p:bldP spid="5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7366439" y="620600"/>
            <a:ext cx="3765426" cy="6237401"/>
            <a:chOff x="7366439" y="620600"/>
            <a:chExt cx="3765426" cy="6237401"/>
          </a:xfrm>
        </p:grpSpPr>
        <p:sp>
          <p:nvSpPr>
            <p:cNvPr id="7" name="Freeform 6"/>
            <p:cNvSpPr/>
            <p:nvPr userDrawn="1"/>
          </p:nvSpPr>
          <p:spPr>
            <a:xfrm>
              <a:off x="7366439" y="620600"/>
              <a:ext cx="3765426" cy="6237401"/>
            </a:xfrm>
            <a:custGeom>
              <a:avLst/>
              <a:gdLst>
                <a:gd name="connsiteX0" fmla="*/ 1882713 w 3765426"/>
                <a:gd name="connsiteY0" fmla="*/ 0 h 6237401"/>
                <a:gd name="connsiteX1" fmla="*/ 3765426 w 3765426"/>
                <a:gd name="connsiteY1" fmla="*/ 1882713 h 6237401"/>
                <a:gd name="connsiteX2" fmla="*/ 3765426 w 3765426"/>
                <a:gd name="connsiteY2" fmla="*/ 6237401 h 6237401"/>
                <a:gd name="connsiteX3" fmla="*/ 0 w 3765426"/>
                <a:gd name="connsiteY3" fmla="*/ 6237401 h 6237401"/>
                <a:gd name="connsiteX4" fmla="*/ 0 w 3765426"/>
                <a:gd name="connsiteY4" fmla="*/ 1882713 h 6237401"/>
                <a:gd name="connsiteX5" fmla="*/ 1882713 w 3765426"/>
                <a:gd name="connsiteY5" fmla="*/ 0 h 623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5426" h="6237401">
                  <a:moveTo>
                    <a:pt x="1882713" y="0"/>
                  </a:moveTo>
                  <a:cubicBezTo>
                    <a:pt x="2922507" y="0"/>
                    <a:pt x="3765426" y="842919"/>
                    <a:pt x="3765426" y="1882713"/>
                  </a:cubicBezTo>
                  <a:lnTo>
                    <a:pt x="3765426" y="6237401"/>
                  </a:lnTo>
                  <a:lnTo>
                    <a:pt x="0" y="6237401"/>
                  </a:lnTo>
                  <a:lnTo>
                    <a:pt x="0" y="1882713"/>
                  </a:lnTo>
                  <a:cubicBezTo>
                    <a:pt x="0" y="842919"/>
                    <a:pt x="842919" y="0"/>
                    <a:pt x="188271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7513741" y="2018260"/>
              <a:ext cx="3470822" cy="1569660"/>
            </a:xfrm>
            <a:prstGeom prst="rect">
              <a:avLst/>
            </a:prstGeom>
            <a:noFill/>
            <a:effectLst>
              <a:outerShdw blurRad="4064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4800" b="1" spc="300" dirty="0">
                  <a:solidFill>
                    <a:schemeClr val="bg1">
                      <a:alpha val="61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  <a:endParaRPr lang="id-ID" sz="4800" b="1" spc="300" dirty="0">
                <a:solidFill>
                  <a:schemeClr val="bg1">
                    <a:alpha val="61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id-ID" sz="4800" b="1" spc="300" dirty="0">
                  <a:solidFill>
                    <a:schemeClr val="bg1">
                      <a:alpha val="61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</a:t>
              </a:r>
              <a:endParaRPr lang="id-ID" sz="4800" b="1" spc="300" dirty="0">
                <a:solidFill>
                  <a:schemeClr val="bg1">
                    <a:alpha val="61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Shape 1875"/>
          <p:cNvSpPr/>
          <p:nvPr userDrawn="1"/>
        </p:nvSpPr>
        <p:spPr>
          <a:xfrm>
            <a:off x="8578850" y="4430583"/>
            <a:ext cx="317500" cy="317500"/>
          </a:xfrm>
          <a:prstGeom prst="rect">
            <a:avLst/>
          </a:prstGeom>
          <a:solidFill>
            <a:schemeClr val="accent6">
              <a:hueOff val="-2214564"/>
              <a:satOff val="-18443"/>
              <a:lumOff val="-82918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3" name="Shape 1876"/>
          <p:cNvSpPr/>
          <p:nvPr userDrawn="1"/>
        </p:nvSpPr>
        <p:spPr>
          <a:xfrm>
            <a:off x="10426700" y="6146800"/>
            <a:ext cx="711200" cy="711200"/>
          </a:xfrm>
          <a:prstGeom prst="rect">
            <a:avLst/>
          </a:prstGeom>
          <a:solidFill>
            <a:schemeClr val="accent6">
              <a:hueOff val="-2214564"/>
              <a:satOff val="-18443"/>
              <a:lumOff val="-82918"/>
              <a:alpha val="14998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4" name="Shape 1877"/>
          <p:cNvSpPr/>
          <p:nvPr userDrawn="1"/>
        </p:nvSpPr>
        <p:spPr>
          <a:xfrm>
            <a:off x="9879539" y="4233732"/>
            <a:ext cx="711200" cy="711201"/>
          </a:xfrm>
          <a:prstGeom prst="rect">
            <a:avLst/>
          </a:prstGeom>
          <a:solidFill>
            <a:schemeClr val="accent6">
              <a:hueOff val="-2214564"/>
              <a:satOff val="-18443"/>
              <a:lumOff val="-82918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5" name="Shape 1878"/>
          <p:cNvSpPr/>
          <p:nvPr userDrawn="1"/>
        </p:nvSpPr>
        <p:spPr>
          <a:xfrm>
            <a:off x="11062761" y="3371850"/>
            <a:ext cx="442378" cy="442378"/>
          </a:xfrm>
          <a:prstGeom prst="rect">
            <a:avLst/>
          </a:prstGeom>
          <a:solidFill>
            <a:schemeClr val="accent6">
              <a:hueOff val="-2214564"/>
              <a:satOff val="-18443"/>
              <a:lumOff val="-82918"/>
              <a:alpha val="2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674877" y="1238952"/>
            <a:ext cx="3142857" cy="5619048"/>
          </a:xfrm>
          <a:custGeom>
            <a:avLst/>
            <a:gdLst>
              <a:gd name="connsiteX0" fmla="*/ 0 w 3142857"/>
              <a:gd name="connsiteY0" fmla="*/ 0 h 5619048"/>
              <a:gd name="connsiteX1" fmla="*/ 3142857 w 3142857"/>
              <a:gd name="connsiteY1" fmla="*/ 0 h 5619048"/>
              <a:gd name="connsiteX2" fmla="*/ 3142857 w 3142857"/>
              <a:gd name="connsiteY2" fmla="*/ 5619048 h 5619048"/>
              <a:gd name="connsiteX3" fmla="*/ 0 w 3142857"/>
              <a:gd name="connsiteY3" fmla="*/ 5619048 h 561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2857" h="5619048">
                <a:moveTo>
                  <a:pt x="0" y="0"/>
                </a:moveTo>
                <a:lnTo>
                  <a:pt x="3142857" y="0"/>
                </a:lnTo>
                <a:lnTo>
                  <a:pt x="3142857" y="5619048"/>
                </a:lnTo>
                <a:lnTo>
                  <a:pt x="0" y="56190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994935" y="1025053"/>
            <a:ext cx="4590734" cy="4590734"/>
          </a:xfrm>
          <a:custGeom>
            <a:avLst/>
            <a:gdLst>
              <a:gd name="connsiteX0" fmla="*/ 2295367 w 4590734"/>
              <a:gd name="connsiteY0" fmla="*/ 0 h 4590734"/>
              <a:gd name="connsiteX1" fmla="*/ 4590734 w 4590734"/>
              <a:gd name="connsiteY1" fmla="*/ 2295367 h 4590734"/>
              <a:gd name="connsiteX2" fmla="*/ 2295367 w 4590734"/>
              <a:gd name="connsiteY2" fmla="*/ 4590734 h 4590734"/>
              <a:gd name="connsiteX3" fmla="*/ 0 w 4590734"/>
              <a:gd name="connsiteY3" fmla="*/ 2295367 h 4590734"/>
              <a:gd name="connsiteX4" fmla="*/ 2295367 w 4590734"/>
              <a:gd name="connsiteY4" fmla="*/ 0 h 45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0734" h="4590734">
                <a:moveTo>
                  <a:pt x="2295367" y="0"/>
                </a:moveTo>
                <a:cubicBezTo>
                  <a:pt x="3563063" y="0"/>
                  <a:pt x="4590734" y="1027671"/>
                  <a:pt x="4590734" y="2295367"/>
                </a:cubicBezTo>
                <a:cubicBezTo>
                  <a:pt x="4590734" y="3563063"/>
                  <a:pt x="3563063" y="4590734"/>
                  <a:pt x="2295367" y="4590734"/>
                </a:cubicBezTo>
                <a:cubicBezTo>
                  <a:pt x="1027671" y="4590734"/>
                  <a:pt x="0" y="3563063"/>
                  <a:pt x="0" y="2295367"/>
                </a:cubicBezTo>
                <a:cubicBezTo>
                  <a:pt x="0" y="1027671"/>
                  <a:pt x="1027671" y="0"/>
                  <a:pt x="2295367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685800" dist="38100" dir="54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id-ID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095135" y="781049"/>
            <a:ext cx="8096866" cy="608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083781" y="1827213"/>
            <a:ext cx="2710719" cy="1679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5178425"/>
            <a:ext cx="4095750" cy="1679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794500" y="3497263"/>
            <a:ext cx="2698750" cy="33607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9492430" y="3497263"/>
            <a:ext cx="2698750" cy="33607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7" grpId="0"/>
      <p:bldP spid="11" grpId="0"/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-1"/>
            <a:ext cx="5050971" cy="69668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516348" y="0"/>
            <a:ext cx="0" cy="633984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516349" y="1775097"/>
            <a:ext cx="5827755" cy="4564743"/>
          </a:xfrm>
          <a:custGeom>
            <a:avLst/>
            <a:gdLst>
              <a:gd name="connsiteX0" fmla="*/ 0 w 5827755"/>
              <a:gd name="connsiteY0" fmla="*/ 0 h 4564743"/>
              <a:gd name="connsiteX1" fmla="*/ 3240805 w 5827755"/>
              <a:gd name="connsiteY1" fmla="*/ 0 h 4564743"/>
              <a:gd name="connsiteX2" fmla="*/ 3242852 w 5827755"/>
              <a:gd name="connsiteY2" fmla="*/ 0 h 4564743"/>
              <a:gd name="connsiteX3" fmla="*/ 4533256 w 5827755"/>
              <a:gd name="connsiteY3" fmla="*/ 0 h 4564743"/>
              <a:gd name="connsiteX4" fmla="*/ 4535304 w 5827755"/>
              <a:gd name="connsiteY4" fmla="*/ 0 h 4564743"/>
              <a:gd name="connsiteX5" fmla="*/ 5827755 w 5827755"/>
              <a:gd name="connsiteY5" fmla="*/ 0 h 4564743"/>
              <a:gd name="connsiteX6" fmla="*/ 5827755 w 5827755"/>
              <a:gd name="connsiteY6" fmla="*/ 1262743 h 4564743"/>
              <a:gd name="connsiteX7" fmla="*/ 4535304 w 5827755"/>
              <a:gd name="connsiteY7" fmla="*/ 1262743 h 4564743"/>
              <a:gd name="connsiteX8" fmla="*/ 4534621 w 5827755"/>
              <a:gd name="connsiteY8" fmla="*/ 1262743 h 4564743"/>
              <a:gd name="connsiteX9" fmla="*/ 4534621 w 5827755"/>
              <a:gd name="connsiteY9" fmla="*/ 4564743 h 4564743"/>
              <a:gd name="connsiteX10" fmla="*/ 3242852 w 5827755"/>
              <a:gd name="connsiteY10" fmla="*/ 4564743 h 4564743"/>
              <a:gd name="connsiteX11" fmla="*/ 2830137 w 5827755"/>
              <a:gd name="connsiteY11" fmla="*/ 4564743 h 4564743"/>
              <a:gd name="connsiteX12" fmla="*/ 0 w 5827755"/>
              <a:gd name="connsiteY12" fmla="*/ 4564743 h 45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7755" h="4564743">
                <a:moveTo>
                  <a:pt x="0" y="0"/>
                </a:moveTo>
                <a:lnTo>
                  <a:pt x="3240805" y="0"/>
                </a:lnTo>
                <a:lnTo>
                  <a:pt x="3242852" y="0"/>
                </a:lnTo>
                <a:lnTo>
                  <a:pt x="4533256" y="0"/>
                </a:lnTo>
                <a:lnTo>
                  <a:pt x="4535304" y="0"/>
                </a:lnTo>
                <a:lnTo>
                  <a:pt x="5827755" y="0"/>
                </a:lnTo>
                <a:lnTo>
                  <a:pt x="5827755" y="1262743"/>
                </a:lnTo>
                <a:lnTo>
                  <a:pt x="4535304" y="1262743"/>
                </a:lnTo>
                <a:lnTo>
                  <a:pt x="4534621" y="1262743"/>
                </a:lnTo>
                <a:lnTo>
                  <a:pt x="4534621" y="4564743"/>
                </a:lnTo>
                <a:lnTo>
                  <a:pt x="3242852" y="4564743"/>
                </a:lnTo>
                <a:lnTo>
                  <a:pt x="2830137" y="4564743"/>
                </a:lnTo>
                <a:lnTo>
                  <a:pt x="0" y="4564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Shape 1875"/>
          <p:cNvSpPr/>
          <p:nvPr userDrawn="1"/>
        </p:nvSpPr>
        <p:spPr>
          <a:xfrm>
            <a:off x="8578850" y="4430583"/>
            <a:ext cx="317500" cy="317500"/>
          </a:xfrm>
          <a:prstGeom prst="rect">
            <a:avLst/>
          </a:prstGeom>
          <a:solidFill>
            <a:schemeClr val="accent6">
              <a:hueOff val="-2214564"/>
              <a:satOff val="-18443"/>
              <a:lumOff val="-82918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14" name="Shape 1876"/>
          <p:cNvSpPr/>
          <p:nvPr userDrawn="1"/>
        </p:nvSpPr>
        <p:spPr>
          <a:xfrm>
            <a:off x="10426700" y="6146800"/>
            <a:ext cx="711200" cy="711200"/>
          </a:xfrm>
          <a:prstGeom prst="rect">
            <a:avLst/>
          </a:prstGeom>
          <a:solidFill>
            <a:schemeClr val="accent6">
              <a:hueOff val="-2214564"/>
              <a:satOff val="-18443"/>
              <a:lumOff val="-82918"/>
              <a:alpha val="14998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15" name="Shape 1877"/>
          <p:cNvSpPr/>
          <p:nvPr userDrawn="1"/>
        </p:nvSpPr>
        <p:spPr>
          <a:xfrm>
            <a:off x="9879539" y="4233732"/>
            <a:ext cx="711200" cy="711201"/>
          </a:xfrm>
          <a:prstGeom prst="rect">
            <a:avLst/>
          </a:prstGeom>
          <a:solidFill>
            <a:schemeClr val="accent6">
              <a:hueOff val="-2214564"/>
              <a:satOff val="-18443"/>
              <a:lumOff val="-82918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16" name="Shape 1878"/>
          <p:cNvSpPr/>
          <p:nvPr userDrawn="1"/>
        </p:nvSpPr>
        <p:spPr>
          <a:xfrm>
            <a:off x="11062761" y="3371850"/>
            <a:ext cx="442378" cy="442378"/>
          </a:xfrm>
          <a:prstGeom prst="rect">
            <a:avLst/>
          </a:prstGeom>
          <a:solidFill>
            <a:schemeClr val="accent6">
              <a:hueOff val="-2214564"/>
              <a:satOff val="-18443"/>
              <a:lumOff val="-82918"/>
              <a:alpha val="2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306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52832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112869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738559" y="2111471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381423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 userDrawn="1"/>
        </p:nvSpPr>
        <p:spPr>
          <a:xfrm>
            <a:off x="7739063" y="671511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 userDrawn="1"/>
        </p:nvSpPr>
        <p:spPr>
          <a:xfrm>
            <a:off x="6267451" y="2624136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 userDrawn="1"/>
        </p:nvSpPr>
        <p:spPr>
          <a:xfrm>
            <a:off x="7739063" y="4595811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400799" y="657226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10367961" y="2581275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6419848" y="4548188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492817" y="431800"/>
            <a:ext cx="9206367" cy="8636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 b="1" i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895475" y="2252662"/>
            <a:ext cx="1562100" cy="15621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314950" y="2252662"/>
            <a:ext cx="1562100" cy="15621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734425" y="2252662"/>
            <a:ext cx="1562100" cy="15621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812" y="638970"/>
            <a:ext cx="2428406" cy="5443310"/>
          </a:xfrm>
          <a:prstGeom prst="rect">
            <a:avLst/>
          </a:prstGeom>
        </p:spPr>
      </p:pic>
      <p:sp>
        <p:nvSpPr>
          <p:cNvPr id="11" name="Oval 10"/>
          <p:cNvSpPr/>
          <p:nvPr userDrawn="1"/>
        </p:nvSpPr>
        <p:spPr>
          <a:xfrm>
            <a:off x="3287530" y="591003"/>
            <a:ext cx="5616939" cy="560977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1500756" y="4640875"/>
            <a:ext cx="1467590" cy="1464650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74" y="611186"/>
            <a:ext cx="3071026" cy="5829300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694716" y="878681"/>
            <a:ext cx="2438400" cy="5322094"/>
          </a:xfrm>
          <a:prstGeom prst="roundRect">
            <a:avLst>
              <a:gd name="adj" fmla="val 9715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72880" y="4684713"/>
            <a:ext cx="784225" cy="782604"/>
          </a:xfrm>
          <a:custGeom>
            <a:avLst/>
            <a:gdLst>
              <a:gd name="connsiteX0" fmla="*/ 391775 w 784225"/>
              <a:gd name="connsiteY0" fmla="*/ 0 h 782604"/>
              <a:gd name="connsiteX1" fmla="*/ 392451 w 784225"/>
              <a:gd name="connsiteY1" fmla="*/ 0 h 782604"/>
              <a:gd name="connsiteX2" fmla="*/ 471137 w 784225"/>
              <a:gd name="connsiteY2" fmla="*/ 7916 h 782604"/>
              <a:gd name="connsiteX3" fmla="*/ 784225 w 784225"/>
              <a:gd name="connsiteY3" fmla="*/ 391285 h 782604"/>
              <a:gd name="connsiteX4" fmla="*/ 392113 w 784225"/>
              <a:gd name="connsiteY4" fmla="*/ 782604 h 782604"/>
              <a:gd name="connsiteX5" fmla="*/ 0 w 784225"/>
              <a:gd name="connsiteY5" fmla="*/ 391285 h 782604"/>
              <a:gd name="connsiteX6" fmla="*/ 313088 w 784225"/>
              <a:gd name="connsiteY6" fmla="*/ 7916 h 78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4225" h="782604">
                <a:moveTo>
                  <a:pt x="391775" y="0"/>
                </a:moveTo>
                <a:lnTo>
                  <a:pt x="392451" y="0"/>
                </a:lnTo>
                <a:lnTo>
                  <a:pt x="471137" y="7916"/>
                </a:lnTo>
                <a:cubicBezTo>
                  <a:pt x="649816" y="44406"/>
                  <a:pt x="784225" y="202181"/>
                  <a:pt x="784225" y="391285"/>
                </a:cubicBezTo>
                <a:cubicBezTo>
                  <a:pt x="784225" y="607405"/>
                  <a:pt x="608670" y="782604"/>
                  <a:pt x="392113" y="782604"/>
                </a:cubicBezTo>
                <a:cubicBezTo>
                  <a:pt x="175555" y="782604"/>
                  <a:pt x="0" y="607405"/>
                  <a:pt x="0" y="391285"/>
                </a:cubicBezTo>
                <a:cubicBezTo>
                  <a:pt x="0" y="202181"/>
                  <a:pt x="134409" y="44406"/>
                  <a:pt x="313088" y="7916"/>
                </a:cubicBezTo>
                <a:close/>
              </a:path>
            </a:pathLst>
          </a:custGeom>
          <a:effectLst>
            <a:outerShdw blurRad="4699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8394340" y="4684679"/>
            <a:ext cx="785812" cy="782638"/>
          </a:xfrm>
          <a:custGeom>
            <a:avLst/>
            <a:gdLst>
              <a:gd name="connsiteX0" fmla="*/ 392906 w 785812"/>
              <a:gd name="connsiteY0" fmla="*/ 0 h 782638"/>
              <a:gd name="connsiteX1" fmla="*/ 785812 w 785812"/>
              <a:gd name="connsiteY1" fmla="*/ 391319 h 782638"/>
              <a:gd name="connsiteX2" fmla="*/ 392906 w 785812"/>
              <a:gd name="connsiteY2" fmla="*/ 782638 h 782638"/>
              <a:gd name="connsiteX3" fmla="*/ 0 w 785812"/>
              <a:gd name="connsiteY3" fmla="*/ 391319 h 782638"/>
              <a:gd name="connsiteX4" fmla="*/ 392906 w 785812"/>
              <a:gd name="connsiteY4" fmla="*/ 0 h 7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812" h="782638">
                <a:moveTo>
                  <a:pt x="392906" y="0"/>
                </a:moveTo>
                <a:cubicBezTo>
                  <a:pt x="609902" y="0"/>
                  <a:pt x="785812" y="175200"/>
                  <a:pt x="785812" y="391319"/>
                </a:cubicBezTo>
                <a:cubicBezTo>
                  <a:pt x="785812" y="607439"/>
                  <a:pt x="609902" y="782638"/>
                  <a:pt x="392906" y="782638"/>
                </a:cubicBezTo>
                <a:cubicBezTo>
                  <a:pt x="175910" y="782638"/>
                  <a:pt x="0" y="607439"/>
                  <a:pt x="0" y="391319"/>
                </a:cubicBezTo>
                <a:cubicBezTo>
                  <a:pt x="0" y="175200"/>
                  <a:pt x="175910" y="0"/>
                  <a:pt x="392906" y="0"/>
                </a:cubicBezTo>
                <a:close/>
              </a:path>
            </a:pathLst>
          </a:custGeom>
          <a:effectLst>
            <a:outerShdw blurRad="4699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1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3029561" y="-1"/>
            <a:ext cx="9162439" cy="6858002"/>
            <a:chOff x="3029561" y="-1"/>
            <a:chExt cx="9162439" cy="6858002"/>
          </a:xfrm>
        </p:grpSpPr>
        <p:grpSp>
          <p:nvGrpSpPr>
            <p:cNvPr id="9" name="Group 8"/>
            <p:cNvGrpSpPr/>
            <p:nvPr/>
          </p:nvGrpSpPr>
          <p:grpSpPr>
            <a:xfrm>
              <a:off x="3029561" y="-1"/>
              <a:ext cx="9162439" cy="6858002"/>
              <a:chOff x="2837008" y="-1"/>
              <a:chExt cx="9162439" cy="6858002"/>
            </a:xfrm>
            <a:gradFill>
              <a:gsLst>
                <a:gs pos="2000">
                  <a:schemeClr val="accent1"/>
                </a:gs>
                <a:gs pos="100000">
                  <a:schemeClr val="accent4"/>
                </a:gs>
              </a:gsLst>
              <a:lin ang="2700000" scaled="1"/>
            </a:gradFill>
          </p:grpSpPr>
          <p:sp>
            <p:nvSpPr>
              <p:cNvPr id="11" name="Freeform: Shape 10"/>
              <p:cNvSpPr/>
              <p:nvPr/>
            </p:nvSpPr>
            <p:spPr>
              <a:xfrm>
                <a:off x="2837008" y="1"/>
                <a:ext cx="1825450" cy="6857999"/>
              </a:xfrm>
              <a:custGeom>
                <a:avLst/>
                <a:gdLst>
                  <a:gd name="connsiteX0" fmla="*/ 936171 w 2920721"/>
                  <a:gd name="connsiteY0" fmla="*/ 0 h 10972800"/>
                  <a:gd name="connsiteX1" fmla="*/ 2920721 w 2920721"/>
                  <a:gd name="connsiteY1" fmla="*/ 0 h 10972800"/>
                  <a:gd name="connsiteX2" fmla="*/ 2920721 w 2920721"/>
                  <a:gd name="connsiteY2" fmla="*/ 10972800 h 10972800"/>
                  <a:gd name="connsiteX3" fmla="*/ 936171 w 2920721"/>
                  <a:gd name="connsiteY3" fmla="*/ 10972800 h 10972800"/>
                  <a:gd name="connsiteX4" fmla="*/ 936171 w 2920721"/>
                  <a:gd name="connsiteY4" fmla="*/ 7508469 h 10972800"/>
                  <a:gd name="connsiteX5" fmla="*/ 920806 w 2920721"/>
                  <a:gd name="connsiteY5" fmla="*/ 7438572 h 10972800"/>
                  <a:gd name="connsiteX6" fmla="*/ 820201 w 2920721"/>
                  <a:gd name="connsiteY6" fmla="*/ 7129627 h 10972800"/>
                  <a:gd name="connsiteX7" fmla="*/ 132864 w 2920721"/>
                  <a:gd name="connsiteY7" fmla="*/ 6025054 h 10972800"/>
                  <a:gd name="connsiteX8" fmla="*/ 5252 w 2920721"/>
                  <a:gd name="connsiteY8" fmla="*/ 5578817 h 10972800"/>
                  <a:gd name="connsiteX9" fmla="*/ 2915 w 2920721"/>
                  <a:gd name="connsiteY9" fmla="*/ 5535823 h 10972800"/>
                  <a:gd name="connsiteX10" fmla="*/ 2838 w 2920721"/>
                  <a:gd name="connsiteY10" fmla="*/ 5535348 h 10972800"/>
                  <a:gd name="connsiteX11" fmla="*/ 0 w 2920721"/>
                  <a:gd name="connsiteY11" fmla="*/ 5490629 h 10972800"/>
                  <a:gd name="connsiteX12" fmla="*/ 230 w 2920721"/>
                  <a:gd name="connsiteY12" fmla="*/ 5486400 h 10972800"/>
                  <a:gd name="connsiteX13" fmla="*/ 0 w 2920721"/>
                  <a:gd name="connsiteY13" fmla="*/ 5482171 h 10972800"/>
                  <a:gd name="connsiteX14" fmla="*/ 2838 w 2920721"/>
                  <a:gd name="connsiteY14" fmla="*/ 5437452 h 10972800"/>
                  <a:gd name="connsiteX15" fmla="*/ 2915 w 2920721"/>
                  <a:gd name="connsiteY15" fmla="*/ 5436977 h 10972800"/>
                  <a:gd name="connsiteX16" fmla="*/ 5252 w 2920721"/>
                  <a:gd name="connsiteY16" fmla="*/ 5393983 h 10972800"/>
                  <a:gd name="connsiteX17" fmla="*/ 132864 w 2920721"/>
                  <a:gd name="connsiteY17" fmla="*/ 4947746 h 10972800"/>
                  <a:gd name="connsiteX18" fmla="*/ 820201 w 2920721"/>
                  <a:gd name="connsiteY18" fmla="*/ 3843173 h 10972800"/>
                  <a:gd name="connsiteX19" fmla="*/ 920806 w 2920721"/>
                  <a:gd name="connsiteY19" fmla="*/ 3534227 h 10972800"/>
                  <a:gd name="connsiteX20" fmla="*/ 936171 w 2920721"/>
                  <a:gd name="connsiteY20" fmla="*/ 3464330 h 1097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0721" h="10972800">
                    <a:moveTo>
                      <a:pt x="936171" y="0"/>
                    </a:moveTo>
                    <a:lnTo>
                      <a:pt x="2920721" y="0"/>
                    </a:lnTo>
                    <a:lnTo>
                      <a:pt x="2920721" y="10972800"/>
                    </a:lnTo>
                    <a:lnTo>
                      <a:pt x="936171" y="10972800"/>
                    </a:lnTo>
                    <a:lnTo>
                      <a:pt x="936171" y="7508469"/>
                    </a:lnTo>
                    <a:lnTo>
                      <a:pt x="920806" y="7438572"/>
                    </a:lnTo>
                    <a:cubicBezTo>
                      <a:pt x="892536" y="7321346"/>
                      <a:pt x="859369" y="7209753"/>
                      <a:pt x="820201" y="7129627"/>
                    </a:cubicBezTo>
                    <a:cubicBezTo>
                      <a:pt x="663529" y="6809123"/>
                      <a:pt x="255843" y="6336686"/>
                      <a:pt x="132864" y="6025054"/>
                    </a:cubicBezTo>
                    <a:cubicBezTo>
                      <a:pt x="71374" y="5869238"/>
                      <a:pt x="21255" y="5713423"/>
                      <a:pt x="5252" y="5578817"/>
                    </a:cubicBezTo>
                    <a:lnTo>
                      <a:pt x="2915" y="5535823"/>
                    </a:lnTo>
                    <a:lnTo>
                      <a:pt x="2838" y="5535348"/>
                    </a:lnTo>
                    <a:cubicBezTo>
                      <a:pt x="1241" y="5520884"/>
                      <a:pt x="310" y="5505963"/>
                      <a:pt x="0" y="5490629"/>
                    </a:cubicBezTo>
                    <a:lnTo>
                      <a:pt x="230" y="5486400"/>
                    </a:lnTo>
                    <a:lnTo>
                      <a:pt x="0" y="5482171"/>
                    </a:lnTo>
                    <a:cubicBezTo>
                      <a:pt x="310" y="5466836"/>
                      <a:pt x="1241" y="5451916"/>
                      <a:pt x="2838" y="5437452"/>
                    </a:cubicBezTo>
                    <a:lnTo>
                      <a:pt x="2915" y="5436977"/>
                    </a:lnTo>
                    <a:lnTo>
                      <a:pt x="5252" y="5393983"/>
                    </a:lnTo>
                    <a:cubicBezTo>
                      <a:pt x="21255" y="5259377"/>
                      <a:pt x="71374" y="5103561"/>
                      <a:pt x="132864" y="4947746"/>
                    </a:cubicBezTo>
                    <a:cubicBezTo>
                      <a:pt x="255843" y="4636114"/>
                      <a:pt x="663528" y="4163677"/>
                      <a:pt x="820201" y="3843173"/>
                    </a:cubicBezTo>
                    <a:cubicBezTo>
                      <a:pt x="859369" y="3763047"/>
                      <a:pt x="892536" y="3651453"/>
                      <a:pt x="920806" y="3534227"/>
                    </a:cubicBezTo>
                    <a:lnTo>
                      <a:pt x="936171" y="34643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510116" y="-1"/>
                <a:ext cx="8489331" cy="6858002"/>
              </a:xfrm>
              <a:prstGeom prst="rect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0" name="Freeform 46"/>
            <p:cNvSpPr/>
            <p:nvPr/>
          </p:nvSpPr>
          <p:spPr bwMode="auto">
            <a:xfrm>
              <a:off x="3268528" y="3126115"/>
              <a:ext cx="273709" cy="605774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190201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725317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60433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1_Title Slide"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 hasCustomPrompt="1"/>
          </p:nvPr>
        </p:nvSpPr>
        <p:spPr>
          <a:xfrm>
            <a:off x="2905432" y="0"/>
            <a:ext cx="9286568" cy="2819400"/>
          </a:xfrm>
          <a:custGeom>
            <a:avLst/>
            <a:gdLst>
              <a:gd name="connsiteX0" fmla="*/ 0 w 9286568"/>
              <a:gd name="connsiteY0" fmla="*/ 0 h 2819400"/>
              <a:gd name="connsiteX1" fmla="*/ 9286568 w 9286568"/>
              <a:gd name="connsiteY1" fmla="*/ 0 h 2819400"/>
              <a:gd name="connsiteX2" fmla="*/ 9286568 w 9286568"/>
              <a:gd name="connsiteY2" fmla="*/ 2819400 h 2819400"/>
              <a:gd name="connsiteX3" fmla="*/ 0 w 9286568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6568" h="2819400">
                <a:moveTo>
                  <a:pt x="0" y="0"/>
                </a:moveTo>
                <a:lnTo>
                  <a:pt x="9286568" y="0"/>
                </a:lnTo>
                <a:lnTo>
                  <a:pt x="9286568" y="2819400"/>
                </a:lnTo>
                <a:lnTo>
                  <a:pt x="0" y="2819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8" name="Freeform: Shape 7"/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chemeClr val="accent4">
                <a:alpha val="22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89000">
                  <a:schemeClr val="accent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704020202020204" pitchFamily="34" charset="0"/>
                <a:cs typeface="Liberation Sans" panose="020B0704020202020204" pitchFamily="34" charset="0"/>
              </a:rPr>
            </a:fld>
            <a:endParaRPr lang="id-ID" sz="1200" i="0" dirty="0">
              <a:solidFill>
                <a:schemeClr val="bg1"/>
              </a:solidFill>
              <a:ea typeface="Liberation Sans" panose="020B0704020202020204" pitchFamily="34" charset="0"/>
              <a:cs typeface="Liberation Sans" panose="020B07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656539" y="6295892"/>
            <a:ext cx="2373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spc="300" dirty="0">
                <a:solidFill>
                  <a:schemeClr val="bg1">
                    <a:lumMod val="75000"/>
                  </a:schemeClr>
                </a:solidFill>
              </a:rPr>
              <a:t>www.yourwebsite.com</a:t>
            </a:r>
            <a:endParaRPr lang="en-US" sz="1050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Rectangle: Rounded Corners 12"/>
          <p:cNvSpPr/>
          <p:nvPr userDrawn="1"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svg"/><Relationship Id="rId8" Type="http://schemas.openxmlformats.org/officeDocument/2006/relationships/image" Target="../media/image47.png"/><Relationship Id="rId7" Type="http://schemas.openxmlformats.org/officeDocument/2006/relationships/image" Target="../media/image46.svg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13.xml"/><Relationship Id="rId13" Type="http://schemas.openxmlformats.org/officeDocument/2006/relationships/image" Target="../media/image52.jpeg"/><Relationship Id="rId12" Type="http://schemas.openxmlformats.org/officeDocument/2006/relationships/image" Target="../media/image51.png"/><Relationship Id="rId11" Type="http://schemas.openxmlformats.org/officeDocument/2006/relationships/image" Target="../media/image50.svg"/><Relationship Id="rId10" Type="http://schemas.openxmlformats.org/officeDocument/2006/relationships/image" Target="../media/image49.png"/><Relationship Id="rId1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61.jpe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8.svg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image" Target="../media/image6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9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2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.xml"/><Relationship Id="rId8" Type="http://schemas.openxmlformats.org/officeDocument/2006/relationships/tags" Target="../tags/tag1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9" Type="http://schemas.openxmlformats.org/officeDocument/2006/relationships/notesSlide" Target="../notesSlides/notesSlide1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0.xml"/><Relationship Id="rId16" Type="http://schemas.openxmlformats.org/officeDocument/2006/relationships/tags" Target="../tags/tag9.xml"/><Relationship Id="rId15" Type="http://schemas.openxmlformats.org/officeDocument/2006/relationships/tags" Target="../tags/tag8.xml"/><Relationship Id="rId14" Type="http://schemas.openxmlformats.org/officeDocument/2006/relationships/tags" Target="../tags/tag7.xml"/><Relationship Id="rId13" Type="http://schemas.openxmlformats.org/officeDocument/2006/relationships/tags" Target="../tags/tag6.xml"/><Relationship Id="rId12" Type="http://schemas.openxmlformats.org/officeDocument/2006/relationships/tags" Target="../tags/tag5.xml"/><Relationship Id="rId11" Type="http://schemas.openxmlformats.org/officeDocument/2006/relationships/tags" Target="../tags/tag4.xml"/><Relationship Id="rId10" Type="http://schemas.openxmlformats.org/officeDocument/2006/relationships/tags" Target="../tags/tag3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tags" Target="../tags/tag23.xml"/><Relationship Id="rId3" Type="http://schemas.openxmlformats.org/officeDocument/2006/relationships/image" Target="../media/image7.png"/><Relationship Id="rId2" Type="http://schemas.openxmlformats.org/officeDocument/2006/relationships/image" Target="../media/image73.png"/><Relationship Id="rId1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7.jpeg"/><Relationship Id="rId1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78.wdp"/><Relationship Id="rId1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13.png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22.xml"/><Relationship Id="rId16" Type="http://schemas.openxmlformats.org/officeDocument/2006/relationships/tags" Target="../tags/tag21.xml"/><Relationship Id="rId15" Type="http://schemas.openxmlformats.org/officeDocument/2006/relationships/image" Target="../media/image16.png"/><Relationship Id="rId14" Type="http://schemas.openxmlformats.org/officeDocument/2006/relationships/tags" Target="../tags/tag20.xml"/><Relationship Id="rId13" Type="http://schemas.openxmlformats.org/officeDocument/2006/relationships/image" Target="../media/image15.png"/><Relationship Id="rId12" Type="http://schemas.openxmlformats.org/officeDocument/2006/relationships/tags" Target="../tags/tag19.xml"/><Relationship Id="rId11" Type="http://schemas.openxmlformats.org/officeDocument/2006/relationships/image" Target="../media/image14.png"/><Relationship Id="rId10" Type="http://schemas.openxmlformats.org/officeDocument/2006/relationships/tags" Target="../tags/tag18.xml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652145" y="3690800"/>
            <a:ext cx="6754238" cy="371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400" spc="-300" dirty="0">
                <a:solidFill>
                  <a:schemeClr val="bg1"/>
                </a:solidFill>
                <a:cs typeface="+mn-ea"/>
                <a:sym typeface="+mn-lt"/>
              </a:rPr>
              <a:t>MOBILE 3D MODELING  TOOL</a:t>
            </a:r>
            <a:endParaRPr lang="en-US" altLang="zh-CN" sz="1400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/>
              <p:nvPr/>
            </p:nvSpPr>
            <p:spPr>
              <a:xfrm>
                <a:off x="1255112" y="1619421"/>
                <a:ext cx="9691562" cy="186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1500" b="1" spc="-300">
                    <a:solidFill>
                      <a:schemeClr val="bg1"/>
                    </a:solidFill>
                    <a:effectLst>
                      <a:innerShdw blurRad="63500" dist="50800" dir="15600000">
                        <a:schemeClr val="accent5">
                          <a:alpha val="23000"/>
                        </a:schemeClr>
                      </a:innerShdw>
                    </a:effectLst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</a:defRPr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𝜟</m:t>
                      </m:r>
                      <m:r>
                        <a:rPr lang="en-US" altLang="zh-CN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𝟑</m:t>
                      </m:r>
                      <m:r>
                        <a:rPr lang="en-US" altLang="zh-CN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𝑫</m:t>
                      </m:r>
                    </m:oMath>
                  </m:oMathPara>
                </a14:m>
                <a:endParaRPr lang="zh-CN" altLang="en-US" dirty="0">
                  <a:latin typeface="+mn-lt"/>
                  <a:ea typeface="+mn-ea"/>
                  <a:sym typeface="+mn-lt"/>
                </a:endParaRPr>
              </a:p>
            </p:txBody>
          </p:sp>
        </mc:Choice>
        <mc:Fallback>
          <p:sp>
            <p:nvSpPr>
    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12" y="1619421"/>
                <a:ext cx="9691562" cy="1861185"/>
              </a:xfrm>
              <a:prstGeom prst="rect">
                <a:avLst/>
              </a:prstGeom>
              <a:blipFill rotWithShape="1">
                <a:blip r:embed="rId2"/>
                <a:stretch>
                  <a:fillRect l="-4" t="-9" r="6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18" name="文本框 1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106255" y="5805190"/>
            <a:ext cx="8434839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spc="-300" dirty="0">
                <a:solidFill>
                  <a:schemeClr val="bg1"/>
                </a:solidFill>
                <a:cs typeface="+mn-ea"/>
                <a:sym typeface="+mn-lt"/>
              </a:rPr>
              <a:t>彭云轩、李迪聪、龚如意</a:t>
            </a:r>
            <a:endParaRPr lang="zh-CN" altLang="en-US" sz="20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145" y="1172845"/>
            <a:ext cx="5807075" cy="5297805"/>
          </a:xfrm>
          <a:prstGeom prst="rect">
            <a:avLst/>
          </a:prstGeom>
        </p:spPr>
      </p:pic>
      <p:sp>
        <p:nvSpPr>
          <p:cNvPr id="10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28435" y="2368550"/>
            <a:ext cx="50914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价格优势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性价比杀手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相同功能，价格低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30%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瞄准价格敏感的中国用户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351270" y="2368550"/>
            <a:ext cx="584073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本地化优势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更懂中国市场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对接淘宝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拼多多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抖音等本土平台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微信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支付宝支付，无需信用卡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中文客服，响应速度快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这些是海外产品做不到的。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205220" y="2647950"/>
            <a:ext cx="584073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功能平衡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不过度也不简陋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比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KIRI Engine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更易用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比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Scaniverse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更专业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比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Polycam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更接地气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专为中国电商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创作者场景优化。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1172845"/>
            <a:ext cx="6040120" cy="5368290"/>
          </a:xfrm>
          <a:prstGeom prst="rect">
            <a:avLst/>
          </a:prstGeom>
        </p:spPr>
      </p:pic>
      <p:sp>
        <p:nvSpPr>
          <p:cNvPr id="18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205220" y="1713865"/>
            <a:ext cx="584073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回到最初的问题：我们如何证明比竞品更强？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答案是：我们不追求全面超越，而是在关键维度上做到极致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——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中国市场最具性价比的专业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3D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建模工具。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这就是我们的竞争策略。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"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xit" presetSubtype="2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xit" presetSubtype="2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xit" presetSubtype="2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2" presetClass="exit" presetSubtype="8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4" grpId="0"/>
      <p:bldP spid="14" grpId="1"/>
      <p:bldP spid="16" grpId="0"/>
      <p:bldP spid="16" grpId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2"/>
          <a:stretch>
            <a:fillRect/>
          </a:stretch>
        </p:blipFill>
        <p:spPr>
          <a:xfrm rot="5400000">
            <a:off x="2667000" y="-2667000"/>
            <a:ext cx="6858002" cy="12192002"/>
          </a:xfrm>
          <a:prstGeom prst="rect">
            <a:avLst/>
          </a:prstGeom>
        </p:spPr>
      </p:pic>
      <p:sp>
        <p:nvSpPr>
          <p:cNvPr id="9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16" name="文本框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946715" y="4180250"/>
            <a:ext cx="84348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-300" dirty="0">
                <a:solidFill>
                  <a:schemeClr val="bg1"/>
                </a:solidFill>
                <a:cs typeface="+mn-ea"/>
                <a:sym typeface="+mn-lt"/>
              </a:rPr>
              <a:t>应用介绍</a:t>
            </a:r>
            <a:endParaRPr lang="zh-CN" altLang="en-US" sz="48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706941" y="855619"/>
            <a:ext cx="87782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PART </a:t>
            </a:r>
            <a:endParaRPr lang="en-US" altLang="zh-CN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TWO</a:t>
            </a:r>
            <a:endParaRPr lang="zh-CN" altLang="en-US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1752785" y="-24901"/>
            <a:ext cx="10439215" cy="5855701"/>
            <a:chOff x="1752785" y="-1"/>
            <a:chExt cx="10439215" cy="5855701"/>
          </a:xfr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</p:grpSpPr>
        <p:sp>
          <p:nvSpPr>
            <p:cNvPr id="2" name="Rectangle: Top Corners Rounded 1"/>
            <p:cNvSpPr/>
            <p:nvPr/>
          </p:nvSpPr>
          <p:spPr>
            <a:xfrm rot="16200000">
              <a:off x="5397093" y="-939208"/>
              <a:ext cx="3150600" cy="10439215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98468" y="-1"/>
              <a:ext cx="293531" cy="58557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20" name="Text Placeholder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947163" y="702539"/>
            <a:ext cx="6220536" cy="722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spcBef>
                <a:spcPct val="0"/>
              </a:spcBef>
              <a:defRPr sz="3600" b="1" spc="-15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10800000" scaled="0"/>
                </a:gra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pPr algn="ctr"/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一句话概括</a:t>
            </a:r>
            <a:endParaRPr lang="id-ID" sz="5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Rectangle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ChangeArrowheads="1"/>
          </p:cNvSpPr>
          <p:nvPr/>
        </p:nvSpPr>
        <p:spPr bwMode="auto">
          <a:xfrm>
            <a:off x="2348007" y="3785773"/>
            <a:ext cx="877726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60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+mn-lt"/>
                <a:cs typeface="+mn-ea"/>
              </a:rPr>
              <a:t>让 </a:t>
            </a:r>
            <a:r>
              <a:rPr lang="en-US" altLang="zh-CN" sz="60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+mn-lt"/>
                <a:cs typeface="+mn-ea"/>
              </a:rPr>
              <a:t>3D </a:t>
            </a:r>
            <a:r>
              <a:rPr lang="zh-CN" altLang="en-US" sz="60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+mn-lt"/>
                <a:cs typeface="+mn-ea"/>
              </a:rPr>
              <a:t>建模变得触手可得</a:t>
            </a:r>
            <a:endParaRPr lang="zh-CN" altLang="en-US" sz="60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latin typeface="+mn-lt"/>
              <a:cs typeface="+mn-ea"/>
            </a:endParaRPr>
          </a:p>
        </p:txBody>
      </p:sp>
      <p:pic>
        <p:nvPicPr>
          <p:cNvPr id="30" name="图片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6" t="30424" r="23902" b="30731"/>
          <a:stretch>
            <a:fillRect/>
          </a:stretch>
        </p:blipFill>
        <p:spPr>
          <a:xfrm rot="20356651">
            <a:off x="9518260" y="-587080"/>
            <a:ext cx="2247918" cy="1846028"/>
          </a:xfrm>
          <a:custGeom>
            <a:avLst/>
            <a:gdLst>
              <a:gd name="connsiteX0" fmla="*/ 4308693 w 4308693"/>
              <a:gd name="connsiteY0" fmla="*/ 0 h 3538369"/>
              <a:gd name="connsiteX1" fmla="*/ 4308693 w 4308693"/>
              <a:gd name="connsiteY1" fmla="*/ 2854625 h 3538369"/>
              <a:gd name="connsiteX2" fmla="*/ 4282093 w 4308693"/>
              <a:gd name="connsiteY2" fmla="*/ 2849026 h 3538369"/>
              <a:gd name="connsiteX3" fmla="*/ 4159083 w 4308693"/>
              <a:gd name="connsiteY3" fmla="*/ 2831124 h 3538369"/>
              <a:gd name="connsiteX4" fmla="*/ 2866678 w 4308693"/>
              <a:gd name="connsiteY4" fmla="*/ 3440913 h 3538369"/>
              <a:gd name="connsiteX5" fmla="*/ 2864221 w 4308693"/>
              <a:gd name="connsiteY5" fmla="*/ 3518014 h 3538369"/>
              <a:gd name="connsiteX6" fmla="*/ 2866852 w 4308693"/>
              <a:gd name="connsiteY6" fmla="*/ 3538369 h 3538369"/>
              <a:gd name="connsiteX7" fmla="*/ 0 w 4308693"/>
              <a:gd name="connsiteY7" fmla="*/ 3538369 h 3538369"/>
              <a:gd name="connsiteX8" fmla="*/ 0 w 4308693"/>
              <a:gd name="connsiteY8" fmla="*/ 0 h 353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08693" h="3538369">
                <a:moveTo>
                  <a:pt x="4308693" y="0"/>
                </a:moveTo>
                <a:lnTo>
                  <a:pt x="4308693" y="2854625"/>
                </a:lnTo>
                <a:lnTo>
                  <a:pt x="4282093" y="2849026"/>
                </a:lnTo>
                <a:cubicBezTo>
                  <a:pt x="4241794" y="2841858"/>
                  <a:pt x="4200760" y="2835866"/>
                  <a:pt x="4159083" y="2831124"/>
                </a:cubicBezTo>
                <a:cubicBezTo>
                  <a:pt x="3492253" y="2755259"/>
                  <a:pt x="2913624" y="3028270"/>
                  <a:pt x="2866678" y="3440913"/>
                </a:cubicBezTo>
                <a:cubicBezTo>
                  <a:pt x="2863744" y="3466703"/>
                  <a:pt x="2862956" y="3492428"/>
                  <a:pt x="2864221" y="3518014"/>
                </a:cubicBezTo>
                <a:lnTo>
                  <a:pt x="2866852" y="3538369"/>
                </a:lnTo>
                <a:lnTo>
                  <a:pt x="0" y="353836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1" name="图片 3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7" t="62631" r="2213" b="-1754"/>
          <a:stretch>
            <a:fillRect/>
          </a:stretch>
        </p:blipFill>
        <p:spPr>
          <a:xfrm rot="15641619">
            <a:off x="2272393" y="2069698"/>
            <a:ext cx="1365549" cy="1117319"/>
          </a:xfrm>
          <a:prstGeom prst="rect">
            <a:avLst/>
          </a:prstGeom>
        </p:spPr>
      </p:pic>
      <p:pic>
        <p:nvPicPr>
          <p:cNvPr id="32" name="图片 3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39" b="75758"/>
          <a:stretch>
            <a:fillRect/>
          </a:stretch>
        </p:blipFill>
        <p:spPr>
          <a:xfrm rot="3614480">
            <a:off x="8974279" y="3954935"/>
            <a:ext cx="3611809" cy="2078182"/>
          </a:xfrm>
          <a:prstGeom prst="rect">
            <a:avLst/>
          </a:prstGeom>
          <a:effectLst>
            <a:outerShdw blurRad="863600" dist="38100" dir="2700000" algn="tl" rotWithShape="0">
              <a:schemeClr val="accent5">
                <a:alpha val="22000"/>
              </a:schemeClr>
            </a:outerShdw>
          </a:effectLst>
        </p:spPr>
      </p:pic>
      <p:sp>
        <p:nvSpPr>
          <p:cNvPr id="7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46447" y="350593"/>
            <a:ext cx="57793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视频采集与上传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8512" y="1544271"/>
            <a:ext cx="60397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用户可以使用手机摄像头对物体进行环绕拍摄，应用会自动检测是否满足环绕一周，确保视频素材满足</a:t>
            </a:r>
            <a:r>
              <a:rPr lang="en-US" altLang="zh-CN" dirty="0"/>
              <a:t>3D</a:t>
            </a:r>
            <a:r>
              <a:rPr lang="zh-CN" altLang="en-US" dirty="0"/>
              <a:t>重建的要求。拍摄完成后，视频可一键上传至云端处理平台。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同时也支持从相册上传视频。</a:t>
            </a:r>
            <a:endParaRPr lang="zh-CN" altLang="en-US" dirty="0">
              <a:effectLst/>
            </a:endParaRPr>
          </a:p>
        </p:txBody>
      </p:sp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107" y="-229919"/>
            <a:ext cx="2699906" cy="2699906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469" y="5160755"/>
            <a:ext cx="853563" cy="853563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3673" y="3289164"/>
            <a:ext cx="1094476" cy="1094476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1577" y="5019332"/>
            <a:ext cx="1838668" cy="1838668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9390" y="4733748"/>
            <a:ext cx="1431309" cy="1431309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187414">
            <a:off x="4191324" y="4282027"/>
            <a:ext cx="1742732" cy="737428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96412">
            <a:off x="1388372" y="3976816"/>
            <a:ext cx="1742732" cy="7374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2"/>
          <a:srcRect t="5741" b="7077"/>
          <a:stretch>
            <a:fillRect/>
          </a:stretch>
        </p:blipFill>
        <p:spPr>
          <a:xfrm>
            <a:off x="7943853" y="1544271"/>
            <a:ext cx="2517436" cy="5195568"/>
          </a:xfrm>
          <a:prstGeom prst="roundRect">
            <a:avLst/>
          </a:prstGeom>
        </p:spPr>
      </p:pic>
      <p:pic>
        <p:nvPicPr>
          <p:cNvPr id="11" name="图片 10" descr="卡通人物&#10;&#10;AI 生成的内容可能不正确。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618" y="1613647"/>
            <a:ext cx="2326341" cy="4982135"/>
          </a:xfrm>
          <a:prstGeom prst="roundRect">
            <a:avLst>
              <a:gd name="adj" fmla="val 12402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Grp="1"/>
          </p:cNvSpPr>
          <p:nvPr>
            <p:ph type="sldNum" sz="quarter" idx="4294967295"/>
          </p:nvPr>
        </p:nvSpPr>
        <p:spPr>
          <a:xfrm>
            <a:off x="9145172" y="6243808"/>
            <a:ext cx="2743200" cy="365125"/>
          </a:xfrm>
        </p:spPr>
        <p:txBody>
          <a:bodyPr/>
          <a:lstStyle/>
          <a:p>
            <a:fld id="{98FF2C7C-C65E-45D3-9C76-02EB3CE5CE7E}" type="slidenum">
              <a:rPr lang="en-US" smtClean="0">
                <a:latin typeface="+mn-lt"/>
                <a:ea typeface="+mn-ea"/>
                <a:cs typeface="+mn-ea"/>
                <a:sym typeface="+mn-lt"/>
              </a:rPr>
            </a:fld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9113" y="508475"/>
            <a:ext cx="6220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云端视频重建与</a:t>
            </a:r>
            <a:r>
              <a:rPr lang="en-US" altLang="zh-CN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3D</a:t>
            </a:r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建模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8512" y="1544271"/>
            <a:ext cx="6039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服务器会自动将用户上传的视频进行抽帧、相机位姿估计与稀疏</a:t>
            </a:r>
            <a:r>
              <a:rPr lang="en-US" altLang="zh-CN" dirty="0"/>
              <a:t>/</a:t>
            </a:r>
            <a:r>
              <a:rPr lang="zh-CN" altLang="en-US" dirty="0"/>
              <a:t>稠密重建，自动生成物体的</a:t>
            </a:r>
            <a:r>
              <a:rPr lang="en-US" altLang="zh-CN" dirty="0"/>
              <a:t>3D</a:t>
            </a:r>
            <a:r>
              <a:rPr lang="zh-CN" altLang="en-US" dirty="0"/>
              <a:t>点云与网格模型。</a:t>
            </a:r>
            <a:endParaRPr lang="zh-CN" altLang="en-US" dirty="0"/>
          </a:p>
        </p:txBody>
      </p:sp>
      <p:pic>
        <p:nvPicPr>
          <p:cNvPr id="7" name="图片 6" descr="视频处理时序图"/>
          <p:cNvPicPr>
            <a:picLocks noChangeAspect="1"/>
          </p:cNvPicPr>
          <p:nvPr/>
        </p:nvPicPr>
        <p:blipFill>
          <a:blip r:embed="rId1"/>
          <a:srcRect t="3060" b="21710"/>
          <a:stretch>
            <a:fillRect/>
          </a:stretch>
        </p:blipFill>
        <p:spPr>
          <a:xfrm>
            <a:off x="1037197" y="2815917"/>
            <a:ext cx="5372513" cy="3711628"/>
          </a:xfrm>
          <a:prstGeom prst="rect">
            <a:avLst/>
          </a:prstGeom>
        </p:spPr>
      </p:pic>
      <p:pic>
        <p:nvPicPr>
          <p:cNvPr id="21" name="图片 2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856" y="431630"/>
            <a:ext cx="6446072" cy="52489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125" y="247140"/>
            <a:ext cx="2829878" cy="2948182"/>
          </a:xfrm>
          <a:prstGeom prst="roundRect">
            <a:avLst>
              <a:gd name="adj" fmla="val 5372"/>
            </a:avLst>
          </a:prstGeom>
          <a:noFill/>
          <a:ln>
            <a:noFill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rcRect l="11189" t="12204" r="12925" b="4630"/>
          <a:stretch>
            <a:fillRect/>
          </a:stretch>
        </p:blipFill>
        <p:spPr>
          <a:xfrm>
            <a:off x="7933044" y="3429000"/>
            <a:ext cx="2916958" cy="2997370"/>
          </a:xfrm>
          <a:prstGeom prst="roundRect">
            <a:avLst>
              <a:gd name="adj" fmla="val 9382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19575" y="331973"/>
            <a:ext cx="6620589" cy="5391050"/>
          </a:xfrm>
          <a:prstGeom prst="rect">
            <a:avLst/>
          </a:prstGeom>
        </p:spPr>
      </p:pic>
      <p:sp>
        <p:nvSpPr>
          <p:cNvPr id="2" name="Slide Number Placeholder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Grp="1"/>
          </p:cNvSpPr>
          <p:nvPr>
            <p:ph type="sldNum" sz="quarter" idx="4294967295"/>
          </p:nvPr>
        </p:nvSpPr>
        <p:spPr>
          <a:xfrm>
            <a:off x="9145172" y="6243808"/>
            <a:ext cx="2743200" cy="365125"/>
          </a:xfrm>
        </p:spPr>
        <p:txBody>
          <a:bodyPr/>
          <a:lstStyle/>
          <a:p>
            <a:fld id="{98FF2C7C-C65E-45D3-9C76-02EB3CE5CE7E}" type="slidenum">
              <a:rPr lang="en-US" smtClean="0">
                <a:latin typeface="+mn-lt"/>
                <a:ea typeface="+mn-ea"/>
                <a:cs typeface="+mn-ea"/>
                <a:sym typeface="+mn-lt"/>
              </a:rPr>
            </a:fld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9113" y="508475"/>
            <a:ext cx="6220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3D</a:t>
            </a:r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模型查看与交互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8512" y="1544271"/>
            <a:ext cx="6039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建模完成后，用户可在应用内预览</a:t>
            </a:r>
            <a:r>
              <a:rPr lang="en-US" altLang="zh-CN" dirty="0"/>
              <a:t>3D</a:t>
            </a:r>
            <a:r>
              <a:rPr lang="zh-CN" altLang="en-US" dirty="0"/>
              <a:t>模型，支持旋转、缩放、自由视角切换等交互操作。模型支持光照模拟，保证在移动端也能获得良好的视觉体验。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" name="图片 4" descr="互动实现时序图"/>
          <p:cNvPicPr>
            <a:picLocks noChangeAspect="1"/>
          </p:cNvPicPr>
          <p:nvPr/>
        </p:nvPicPr>
        <p:blipFill>
          <a:blip r:embed="rId2"/>
          <a:srcRect t="3861" b="7263"/>
          <a:stretch>
            <a:fillRect/>
          </a:stretch>
        </p:blipFill>
        <p:spPr>
          <a:xfrm>
            <a:off x="7041740" y="966916"/>
            <a:ext cx="5048862" cy="41211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" t="-16" r="7013"/>
          <a:stretch>
            <a:fillRect/>
          </a:stretch>
        </p:blipFill>
        <p:spPr>
          <a:xfrm>
            <a:off x="577209" y="2515875"/>
            <a:ext cx="6277547" cy="4010152"/>
          </a:xfrm>
          <a:prstGeom prst="roundRect">
            <a:avLst>
              <a:gd name="adj" fmla="val 7874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6736" y="342141"/>
            <a:ext cx="7020919" cy="5717033"/>
          </a:xfrm>
          <a:prstGeom prst="rect">
            <a:avLst/>
          </a:prstGeom>
        </p:spPr>
      </p:pic>
      <p:sp>
        <p:nvSpPr>
          <p:cNvPr id="2" name="Slide Number Placeholder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Grp="1"/>
          </p:cNvSpPr>
          <p:nvPr>
            <p:ph type="sldNum" sz="quarter" idx="4294967295"/>
          </p:nvPr>
        </p:nvSpPr>
        <p:spPr>
          <a:xfrm>
            <a:off x="9145172" y="6243808"/>
            <a:ext cx="2743200" cy="365125"/>
          </a:xfrm>
        </p:spPr>
        <p:txBody>
          <a:bodyPr/>
          <a:lstStyle/>
          <a:p>
            <a:fld id="{98FF2C7C-C65E-45D3-9C76-02EB3CE5CE7E}" type="slidenum">
              <a:rPr lang="en-US" smtClean="0">
                <a:latin typeface="+mn-lt"/>
                <a:ea typeface="+mn-ea"/>
                <a:cs typeface="+mn-ea"/>
                <a:sym typeface="+mn-lt"/>
              </a:rPr>
            </a:fld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9113" y="508475"/>
            <a:ext cx="6220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模型导出与多分享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79450" y="1596152"/>
            <a:ext cx="60397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用户可将生成的</a:t>
            </a:r>
            <a:r>
              <a:rPr lang="en-US" altLang="zh-CN" dirty="0"/>
              <a:t>3D</a:t>
            </a:r>
            <a:r>
              <a:rPr lang="zh-CN" altLang="en-US" dirty="0"/>
              <a:t>模型导出为常见格式（如 </a:t>
            </a:r>
            <a:r>
              <a:rPr lang="en-US" altLang="zh-CN" dirty="0"/>
              <a:t>.obj</a:t>
            </a:r>
            <a:r>
              <a:rPr lang="zh-CN" altLang="en-US" dirty="0"/>
              <a:t>、</a:t>
            </a:r>
            <a:r>
              <a:rPr lang="en-US" altLang="zh-CN" dirty="0"/>
              <a:t>.</a:t>
            </a:r>
            <a:r>
              <a:rPr lang="en-US" altLang="zh-CN" dirty="0" err="1"/>
              <a:t>glb</a:t>
            </a:r>
            <a:r>
              <a:rPr lang="zh-CN" altLang="en-US" dirty="0"/>
              <a:t>、</a:t>
            </a:r>
            <a:r>
              <a:rPr lang="en-US" altLang="zh-CN" dirty="0"/>
              <a:t>.ply </a:t>
            </a:r>
            <a:r>
              <a:rPr lang="zh-CN" altLang="en-US" dirty="0"/>
              <a:t>等）以便导入电脑进行创作或更细致的编辑；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或直接一键分享到社交媒体、云盘、</a:t>
            </a:r>
            <a:r>
              <a:rPr lang="en-US" altLang="zh-CN" dirty="0"/>
              <a:t>AR</a:t>
            </a:r>
            <a:r>
              <a:rPr lang="zh-CN" altLang="en-US" dirty="0"/>
              <a:t>或</a:t>
            </a:r>
            <a:r>
              <a:rPr lang="en-US" altLang="zh-CN" dirty="0"/>
              <a:t>3D</a:t>
            </a:r>
            <a:r>
              <a:rPr lang="zh-CN" altLang="en-US" dirty="0"/>
              <a:t>模型社区，用于展示、再创作或商用。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7" name="图片 6" descr="模型导出与分享"/>
          <p:cNvPicPr>
            <a:picLocks noChangeAspect="1"/>
          </p:cNvPicPr>
          <p:nvPr/>
        </p:nvPicPr>
        <p:blipFill>
          <a:blip r:embed="rId2"/>
          <a:srcRect t="2876" b="6081"/>
          <a:stretch>
            <a:fillRect/>
          </a:stretch>
        </p:blipFill>
        <p:spPr>
          <a:xfrm>
            <a:off x="6853311" y="901399"/>
            <a:ext cx="4921785" cy="4115771"/>
          </a:xfrm>
          <a:prstGeom prst="rect">
            <a:avLst/>
          </a:prstGeom>
        </p:spPr>
      </p:pic>
      <p:pic>
        <p:nvPicPr>
          <p:cNvPr id="8" name="图片 7" descr="9b9460add60bef06cb2ed916bd55227d"/>
          <p:cNvPicPr>
            <a:picLocks noChangeAspect="1"/>
          </p:cNvPicPr>
          <p:nvPr/>
        </p:nvPicPr>
        <p:blipFill>
          <a:blip r:embed="rId3"/>
          <a:srcRect l="29991" t="16141" r="26508" b="18344"/>
          <a:stretch>
            <a:fillRect/>
          </a:stretch>
        </p:blipFill>
        <p:spPr>
          <a:xfrm>
            <a:off x="3911742" y="3719746"/>
            <a:ext cx="2990579" cy="2729196"/>
          </a:xfrm>
          <a:prstGeom prst="roundRect">
            <a:avLst>
              <a:gd name="adj" fmla="val 18566"/>
            </a:avLst>
          </a:prstGeom>
        </p:spPr>
      </p:pic>
      <p:pic>
        <p:nvPicPr>
          <p:cNvPr id="10" name="图片 9" descr="图片包含 游戏机, 夜空&#10;&#10;AI 生成的内容可能不正确。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0" t="15383" r="35026" b="28999"/>
          <a:stretch>
            <a:fillRect/>
          </a:stretch>
        </p:blipFill>
        <p:spPr>
          <a:xfrm>
            <a:off x="538265" y="3719746"/>
            <a:ext cx="2776436" cy="2729196"/>
          </a:xfrm>
          <a:prstGeom prst="roundRect">
            <a:avLst>
              <a:gd name="adj" fmla="val 17593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396688" y="331041"/>
            <a:ext cx="11261911" cy="6096000"/>
          </a:xfrm>
          <a:prstGeom prst="roundRect">
            <a:avLst>
              <a:gd name="adj" fmla="val 3542"/>
            </a:avLst>
          </a:prstGeom>
          <a:solidFill>
            <a:schemeClr val="bg1">
              <a:alpha val="61000"/>
            </a:schemeClr>
          </a:solidFill>
          <a:ln w="3175">
            <a:solidFill>
              <a:schemeClr val="bg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Rectangle: Rounded Corners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346290" y="1937870"/>
            <a:ext cx="3434134" cy="4036451"/>
          </a:xfrm>
          <a:prstGeom prst="roundRect">
            <a:avLst>
              <a:gd name="adj" fmla="val 7040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7" name="Rectangle: Rounded Corners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61511" y="1937870"/>
            <a:ext cx="3336467" cy="4036452"/>
          </a:xfrm>
          <a:prstGeom prst="roundRect">
            <a:avLst>
              <a:gd name="adj" fmla="val 4875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4" name="Text Placeholder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849313" y="744538"/>
            <a:ext cx="10493375" cy="695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4445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其他功能</a:t>
            </a:r>
            <a:endParaRPr lang="id-ID" sz="4400" b="1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4445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539032" y="2370773"/>
            <a:ext cx="5748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社区分享与互动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832809" y="2427766"/>
            <a:ext cx="33080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云端同步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113240" y="3161170"/>
            <a:ext cx="3229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用户的建模数据、收藏记录与社区互动信息都会同步到登陆了同一账号的移动端。</a:t>
            </a:r>
            <a:endParaRPr lang="zh-CN" altLang="en-US" dirty="0"/>
          </a:p>
        </p:txBody>
      </p:sp>
      <p:sp>
        <p:nvSpPr>
          <p:cNvPr id="8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346290" y="3161170"/>
            <a:ext cx="33238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应用内置</a:t>
            </a:r>
            <a:r>
              <a:rPr lang="en-US" altLang="zh-CN" dirty="0"/>
              <a:t>3D</a:t>
            </a:r>
            <a:r>
              <a:rPr lang="zh-CN" altLang="en-US" dirty="0"/>
              <a:t>模型社区，用户可以发布、浏览和收藏他人生成的</a:t>
            </a:r>
            <a:r>
              <a:rPr lang="en-US" altLang="zh-CN" dirty="0"/>
              <a:t>3D</a:t>
            </a:r>
            <a:r>
              <a:rPr lang="zh-CN" altLang="en-US" dirty="0"/>
              <a:t>模型，支持点赞、评论、标签与搜索功能。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4" name="Rectangle: Rounded Corners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1535" y="1937870"/>
            <a:ext cx="3434134" cy="4036451"/>
          </a:xfrm>
          <a:prstGeom prst="roundRect">
            <a:avLst>
              <a:gd name="adj" fmla="val 7040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5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44277" y="2370773"/>
            <a:ext cx="5748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建模分类与收藏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1535" y="3161170"/>
            <a:ext cx="34136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用户可对生成的</a:t>
            </a:r>
            <a:r>
              <a:rPr lang="en-US" altLang="zh-CN" dirty="0"/>
              <a:t>3D</a:t>
            </a:r>
            <a:r>
              <a:rPr lang="zh-CN" altLang="en-US" dirty="0"/>
              <a:t>模型进行命名、分类和标签管理，方便整理与检索；同时支持模型收藏与删除。</a:t>
            </a:r>
            <a:endParaRPr lang="zh-CN" alt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6950" y="4629999"/>
            <a:ext cx="1013011" cy="1013011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3123" y="4623250"/>
            <a:ext cx="1026509" cy="1026509"/>
          </a:xfrm>
          <a:prstGeom prst="rect">
            <a:avLst/>
          </a:prstGeom>
        </p:spPr>
      </p:pic>
      <p:pic>
        <p:nvPicPr>
          <p:cNvPr id="30" name="图形 29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8448" y="4539938"/>
            <a:ext cx="1138656" cy="1138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4" grpId="0"/>
      <p:bldP spid="5" grpId="0"/>
      <p:bldP spid="14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946715" y="4180250"/>
            <a:ext cx="84348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-300" dirty="0">
                <a:solidFill>
                  <a:schemeClr val="bg1"/>
                </a:solidFill>
                <a:cs typeface="+mn-ea"/>
                <a:sym typeface="+mn-lt"/>
              </a:rPr>
              <a:t>营销可行性分析</a:t>
            </a:r>
            <a:endParaRPr lang="zh-CN" altLang="en-US" sz="48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706941" y="855619"/>
            <a:ext cx="87782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PART THREE</a:t>
            </a:r>
            <a:endParaRPr lang="zh-CN" altLang="en-US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10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占位符 5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14" b="23014"/>
          <a:stretch>
            <a:fillRect/>
          </a:stretch>
        </p:blipFill>
        <p:spPr/>
      </p:pic>
      <p:sp>
        <p:nvSpPr>
          <p:cNvPr id="14" name="Rectangle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05429" y="-23379"/>
            <a:ext cx="9286569" cy="2819400"/>
          </a:xfrm>
          <a:prstGeom prst="rect">
            <a:avLst/>
          </a:prstGeom>
          <a:solidFill>
            <a:srgbClr val="02031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Rectangle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-1" y="0"/>
            <a:ext cx="3104147" cy="6858000"/>
          </a:xfrm>
          <a:prstGeom prst="rect">
            <a:avLst/>
          </a:prstGeom>
          <a:gradFill flip="none" rotWithShape="1">
            <a:gsLst>
              <a:gs pos="8000">
                <a:schemeClr val="accent3"/>
              </a:gs>
              <a:gs pos="100000">
                <a:schemeClr val="accent1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6" name="TextBox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352800" y="914400"/>
            <a:ext cx="593376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目标与里程碑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8" name="Group 4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0" y="2552700"/>
            <a:ext cx="2905429" cy="583502"/>
            <a:chOff x="0" y="2552700"/>
            <a:chExt cx="2905429" cy="583502"/>
          </a:xfrm>
        </p:grpSpPr>
        <p:sp>
          <p:nvSpPr>
            <p:cNvPr id="40" name="Rectangle 39"/>
            <p:cNvSpPr/>
            <p:nvPr/>
          </p:nvSpPr>
          <p:spPr>
            <a:xfrm>
              <a:off x="0" y="2552700"/>
              <a:ext cx="2905429" cy="583502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" y="2552700"/>
              <a:ext cx="45719" cy="58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5" name="Group 4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72210" y="2035277"/>
            <a:ext cx="2365630" cy="337185"/>
            <a:chOff x="472210" y="2035277"/>
            <a:chExt cx="2365630" cy="337185"/>
          </a:xfrm>
        </p:grpSpPr>
        <p:sp>
          <p:nvSpPr>
            <p:cNvPr id="3" name="TextBox 2"/>
            <p:cNvSpPr txBox="1"/>
            <p:nvPr/>
          </p:nvSpPr>
          <p:spPr>
            <a:xfrm>
              <a:off x="889978" y="2035277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调研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72210" y="2070345"/>
              <a:ext cx="236620" cy="247344"/>
              <a:chOff x="8323263" y="4287838"/>
              <a:chExt cx="1646238" cy="1720850"/>
            </a:xfrm>
            <a:solidFill>
              <a:schemeClr val="bg1"/>
            </a:solidFill>
          </p:grpSpPr>
          <p:sp>
            <p:nvSpPr>
              <p:cNvPr id="23" name="Freeform 252"/>
              <p:cNvSpPr/>
              <p:nvPr/>
            </p:nvSpPr>
            <p:spPr bwMode="auto">
              <a:xfrm>
                <a:off x="8890000" y="4819650"/>
                <a:ext cx="496888" cy="644525"/>
              </a:xfrm>
              <a:custGeom>
                <a:avLst/>
                <a:gdLst>
                  <a:gd name="T0" fmla="*/ 195 w 200"/>
                  <a:gd name="T1" fmla="*/ 25 h 260"/>
                  <a:gd name="T2" fmla="*/ 190 w 200"/>
                  <a:gd name="T3" fmla="*/ 4 h 260"/>
                  <a:gd name="T4" fmla="*/ 169 w 200"/>
                  <a:gd name="T5" fmla="*/ 9 h 260"/>
                  <a:gd name="T6" fmla="*/ 63 w 200"/>
                  <a:gd name="T7" fmla="*/ 155 h 260"/>
                  <a:gd name="T8" fmla="*/ 5 w 200"/>
                  <a:gd name="T9" fmla="*/ 235 h 260"/>
                  <a:gd name="T10" fmla="*/ 10 w 200"/>
                  <a:gd name="T11" fmla="*/ 256 h 260"/>
                  <a:gd name="T12" fmla="*/ 31 w 200"/>
                  <a:gd name="T13" fmla="*/ 250 h 260"/>
                  <a:gd name="T14" fmla="*/ 137 w 200"/>
                  <a:gd name="T15" fmla="*/ 104 h 260"/>
                  <a:gd name="T16" fmla="*/ 195 w 200"/>
                  <a:gd name="T17" fmla="*/ 2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60">
                    <a:moveTo>
                      <a:pt x="195" y="25"/>
                    </a:moveTo>
                    <a:cubicBezTo>
                      <a:pt x="200" y="18"/>
                      <a:pt x="196" y="8"/>
                      <a:pt x="190" y="4"/>
                    </a:cubicBezTo>
                    <a:cubicBezTo>
                      <a:pt x="182" y="0"/>
                      <a:pt x="174" y="3"/>
                      <a:pt x="169" y="9"/>
                    </a:cubicBezTo>
                    <a:cubicBezTo>
                      <a:pt x="134" y="58"/>
                      <a:pt x="98" y="107"/>
                      <a:pt x="63" y="155"/>
                    </a:cubicBezTo>
                    <a:cubicBezTo>
                      <a:pt x="44" y="182"/>
                      <a:pt x="24" y="209"/>
                      <a:pt x="5" y="235"/>
                    </a:cubicBezTo>
                    <a:cubicBezTo>
                      <a:pt x="0" y="242"/>
                      <a:pt x="4" y="252"/>
                      <a:pt x="10" y="256"/>
                    </a:cubicBezTo>
                    <a:cubicBezTo>
                      <a:pt x="18" y="260"/>
                      <a:pt x="26" y="257"/>
                      <a:pt x="31" y="250"/>
                    </a:cubicBezTo>
                    <a:cubicBezTo>
                      <a:pt x="66" y="202"/>
                      <a:pt x="102" y="153"/>
                      <a:pt x="137" y="104"/>
                    </a:cubicBezTo>
                    <a:cubicBezTo>
                      <a:pt x="156" y="78"/>
                      <a:pt x="176" y="51"/>
                      <a:pt x="19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253"/>
              <p:cNvSpPr>
                <a:spLocks noEditPoints="1"/>
              </p:cNvSpPr>
              <p:nvPr/>
            </p:nvSpPr>
            <p:spPr bwMode="auto">
              <a:xfrm>
                <a:off x="8786813" y="4822825"/>
                <a:ext cx="292100" cy="292100"/>
              </a:xfrm>
              <a:custGeom>
                <a:avLst/>
                <a:gdLst>
                  <a:gd name="T0" fmla="*/ 117 w 117"/>
                  <a:gd name="T1" fmla="*/ 61 h 118"/>
                  <a:gd name="T2" fmla="*/ 117 w 117"/>
                  <a:gd name="T3" fmla="*/ 59 h 118"/>
                  <a:gd name="T4" fmla="*/ 117 w 117"/>
                  <a:gd name="T5" fmla="*/ 57 h 118"/>
                  <a:gd name="T6" fmla="*/ 59 w 117"/>
                  <a:gd name="T7" fmla="*/ 1 h 118"/>
                  <a:gd name="T8" fmla="*/ 1 w 117"/>
                  <a:gd name="T9" fmla="*/ 59 h 118"/>
                  <a:gd name="T10" fmla="*/ 59 w 117"/>
                  <a:gd name="T11" fmla="*/ 118 h 118"/>
                  <a:gd name="T12" fmla="*/ 117 w 117"/>
                  <a:gd name="T13" fmla="*/ 61 h 118"/>
                  <a:gd name="T14" fmla="*/ 31 w 117"/>
                  <a:gd name="T15" fmla="*/ 59 h 118"/>
                  <a:gd name="T16" fmla="*/ 59 w 117"/>
                  <a:gd name="T17" fmla="*/ 31 h 118"/>
                  <a:gd name="T18" fmla="*/ 87 w 117"/>
                  <a:gd name="T19" fmla="*/ 59 h 118"/>
                  <a:gd name="T20" fmla="*/ 59 w 117"/>
                  <a:gd name="T21" fmla="*/ 88 h 118"/>
                  <a:gd name="T22" fmla="*/ 31 w 117"/>
                  <a:gd name="T23" fmla="*/ 5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117" y="61"/>
                    </a:moveTo>
                    <a:cubicBezTo>
                      <a:pt x="117" y="61"/>
                      <a:pt x="117" y="60"/>
                      <a:pt x="117" y="59"/>
                    </a:cubicBezTo>
                    <a:cubicBezTo>
                      <a:pt x="117" y="59"/>
                      <a:pt x="117" y="58"/>
                      <a:pt x="117" y="57"/>
                    </a:cubicBezTo>
                    <a:cubicBezTo>
                      <a:pt x="115" y="26"/>
                      <a:pt x="90" y="2"/>
                      <a:pt x="59" y="1"/>
                    </a:cubicBezTo>
                    <a:cubicBezTo>
                      <a:pt x="27" y="0"/>
                      <a:pt x="1" y="28"/>
                      <a:pt x="1" y="59"/>
                    </a:cubicBezTo>
                    <a:cubicBezTo>
                      <a:pt x="0" y="91"/>
                      <a:pt x="28" y="117"/>
                      <a:pt x="59" y="118"/>
                    </a:cubicBezTo>
                    <a:cubicBezTo>
                      <a:pt x="90" y="118"/>
                      <a:pt x="115" y="92"/>
                      <a:pt x="117" y="61"/>
                    </a:cubicBezTo>
                    <a:close/>
                    <a:moveTo>
                      <a:pt x="31" y="59"/>
                    </a:moveTo>
                    <a:cubicBezTo>
                      <a:pt x="30" y="44"/>
                      <a:pt x="44" y="31"/>
                      <a:pt x="59" y="31"/>
                    </a:cubicBezTo>
                    <a:cubicBezTo>
                      <a:pt x="75" y="31"/>
                      <a:pt x="87" y="44"/>
                      <a:pt x="87" y="59"/>
                    </a:cubicBezTo>
                    <a:cubicBezTo>
                      <a:pt x="87" y="75"/>
                      <a:pt x="75" y="87"/>
                      <a:pt x="59" y="88"/>
                    </a:cubicBezTo>
                    <a:cubicBezTo>
                      <a:pt x="43" y="88"/>
                      <a:pt x="31" y="74"/>
                      <a:pt x="3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254"/>
              <p:cNvSpPr>
                <a:spLocks noEditPoints="1"/>
              </p:cNvSpPr>
              <p:nvPr/>
            </p:nvSpPr>
            <p:spPr bwMode="auto">
              <a:xfrm>
                <a:off x="9194800" y="5168900"/>
                <a:ext cx="290513" cy="293688"/>
              </a:xfrm>
              <a:custGeom>
                <a:avLst/>
                <a:gdLst>
                  <a:gd name="T0" fmla="*/ 59 w 117"/>
                  <a:gd name="T1" fmla="*/ 0 h 118"/>
                  <a:gd name="T2" fmla="*/ 1 w 117"/>
                  <a:gd name="T3" fmla="*/ 59 h 118"/>
                  <a:gd name="T4" fmla="*/ 59 w 117"/>
                  <a:gd name="T5" fmla="*/ 117 h 118"/>
                  <a:gd name="T6" fmla="*/ 117 w 117"/>
                  <a:gd name="T7" fmla="*/ 61 h 118"/>
                  <a:gd name="T8" fmla="*/ 117 w 117"/>
                  <a:gd name="T9" fmla="*/ 59 h 118"/>
                  <a:gd name="T10" fmla="*/ 117 w 117"/>
                  <a:gd name="T11" fmla="*/ 56 h 118"/>
                  <a:gd name="T12" fmla="*/ 59 w 117"/>
                  <a:gd name="T13" fmla="*/ 0 h 118"/>
                  <a:gd name="T14" fmla="*/ 59 w 117"/>
                  <a:gd name="T15" fmla="*/ 87 h 118"/>
                  <a:gd name="T16" fmla="*/ 31 w 117"/>
                  <a:gd name="T17" fmla="*/ 59 h 118"/>
                  <a:gd name="T18" fmla="*/ 59 w 117"/>
                  <a:gd name="T19" fmla="*/ 30 h 118"/>
                  <a:gd name="T20" fmla="*/ 87 w 117"/>
                  <a:gd name="T21" fmla="*/ 59 h 118"/>
                  <a:gd name="T22" fmla="*/ 59 w 117"/>
                  <a:gd name="T23" fmla="*/ 8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59" y="0"/>
                    </a:moveTo>
                    <a:cubicBezTo>
                      <a:pt x="27" y="0"/>
                      <a:pt x="1" y="27"/>
                      <a:pt x="1" y="59"/>
                    </a:cubicBezTo>
                    <a:cubicBezTo>
                      <a:pt x="0" y="91"/>
                      <a:pt x="28" y="116"/>
                      <a:pt x="59" y="117"/>
                    </a:cubicBezTo>
                    <a:cubicBezTo>
                      <a:pt x="90" y="118"/>
                      <a:pt x="116" y="91"/>
                      <a:pt x="117" y="61"/>
                    </a:cubicBezTo>
                    <a:cubicBezTo>
                      <a:pt x="117" y="60"/>
                      <a:pt x="117" y="59"/>
                      <a:pt x="117" y="59"/>
                    </a:cubicBezTo>
                    <a:cubicBezTo>
                      <a:pt x="117" y="58"/>
                      <a:pt x="117" y="57"/>
                      <a:pt x="117" y="56"/>
                    </a:cubicBezTo>
                    <a:cubicBezTo>
                      <a:pt x="116" y="25"/>
                      <a:pt x="90" y="1"/>
                      <a:pt x="59" y="0"/>
                    </a:cubicBezTo>
                    <a:close/>
                    <a:moveTo>
                      <a:pt x="59" y="87"/>
                    </a:moveTo>
                    <a:cubicBezTo>
                      <a:pt x="43" y="87"/>
                      <a:pt x="31" y="74"/>
                      <a:pt x="31" y="59"/>
                    </a:cubicBezTo>
                    <a:cubicBezTo>
                      <a:pt x="30" y="43"/>
                      <a:pt x="44" y="31"/>
                      <a:pt x="59" y="30"/>
                    </a:cubicBezTo>
                    <a:cubicBezTo>
                      <a:pt x="75" y="30"/>
                      <a:pt x="87" y="43"/>
                      <a:pt x="87" y="59"/>
                    </a:cubicBezTo>
                    <a:cubicBezTo>
                      <a:pt x="87" y="74"/>
                      <a:pt x="75" y="86"/>
                      <a:pt x="59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255"/>
              <p:cNvSpPr>
                <a:spLocks noEditPoints="1"/>
              </p:cNvSpPr>
              <p:nvPr/>
            </p:nvSpPr>
            <p:spPr bwMode="auto">
              <a:xfrm>
                <a:off x="8323263" y="4287838"/>
                <a:ext cx="1646238" cy="1720850"/>
              </a:xfrm>
              <a:custGeom>
                <a:avLst/>
                <a:gdLst>
                  <a:gd name="T0" fmla="*/ 589 w 663"/>
                  <a:gd name="T1" fmla="*/ 345 h 695"/>
                  <a:gd name="T2" fmla="*/ 651 w 663"/>
                  <a:gd name="T3" fmla="*/ 273 h 695"/>
                  <a:gd name="T4" fmla="*/ 612 w 663"/>
                  <a:gd name="T5" fmla="*/ 211 h 695"/>
                  <a:gd name="T6" fmla="*/ 546 w 663"/>
                  <a:gd name="T7" fmla="*/ 112 h 695"/>
                  <a:gd name="T8" fmla="*/ 525 w 663"/>
                  <a:gd name="T9" fmla="*/ 62 h 695"/>
                  <a:gd name="T10" fmla="*/ 411 w 663"/>
                  <a:gd name="T11" fmla="*/ 100 h 695"/>
                  <a:gd name="T12" fmla="*/ 361 w 663"/>
                  <a:gd name="T13" fmla="*/ 19 h 695"/>
                  <a:gd name="T14" fmla="*/ 291 w 663"/>
                  <a:gd name="T15" fmla="*/ 37 h 695"/>
                  <a:gd name="T16" fmla="*/ 176 w 663"/>
                  <a:gd name="T17" fmla="*/ 68 h 695"/>
                  <a:gd name="T18" fmla="*/ 121 w 663"/>
                  <a:gd name="T19" fmla="*/ 75 h 695"/>
                  <a:gd name="T20" fmla="*/ 123 w 663"/>
                  <a:gd name="T21" fmla="*/ 194 h 695"/>
                  <a:gd name="T22" fmla="*/ 30 w 663"/>
                  <a:gd name="T23" fmla="*/ 216 h 695"/>
                  <a:gd name="T24" fmla="*/ 27 w 663"/>
                  <a:gd name="T25" fmla="*/ 290 h 695"/>
                  <a:gd name="T26" fmla="*/ 23 w 663"/>
                  <a:gd name="T27" fmla="*/ 405 h 695"/>
                  <a:gd name="T28" fmla="*/ 8 w 663"/>
                  <a:gd name="T29" fmla="*/ 459 h 695"/>
                  <a:gd name="T30" fmla="*/ 123 w 663"/>
                  <a:gd name="T31" fmla="*/ 496 h 695"/>
                  <a:gd name="T32" fmla="*/ 115 w 663"/>
                  <a:gd name="T33" fmla="*/ 593 h 695"/>
                  <a:gd name="T34" fmla="*/ 183 w 663"/>
                  <a:gd name="T35" fmla="*/ 618 h 695"/>
                  <a:gd name="T36" fmla="*/ 283 w 663"/>
                  <a:gd name="T37" fmla="*/ 641 h 695"/>
                  <a:gd name="T38" fmla="*/ 360 w 663"/>
                  <a:gd name="T39" fmla="*/ 674 h 695"/>
                  <a:gd name="T40" fmla="*/ 411 w 663"/>
                  <a:gd name="T41" fmla="*/ 590 h 695"/>
                  <a:gd name="T42" fmla="*/ 501 w 663"/>
                  <a:gd name="T43" fmla="*/ 627 h 695"/>
                  <a:gd name="T44" fmla="*/ 546 w 663"/>
                  <a:gd name="T45" fmla="*/ 570 h 695"/>
                  <a:gd name="T46" fmla="*/ 619 w 663"/>
                  <a:gd name="T47" fmla="*/ 478 h 695"/>
                  <a:gd name="T48" fmla="*/ 660 w 663"/>
                  <a:gd name="T49" fmla="*/ 443 h 695"/>
                  <a:gd name="T50" fmla="*/ 626 w 663"/>
                  <a:gd name="T51" fmla="*/ 445 h 695"/>
                  <a:gd name="T52" fmla="*/ 520 w 663"/>
                  <a:gd name="T53" fmla="*/ 470 h 695"/>
                  <a:gd name="T54" fmla="*/ 516 w 663"/>
                  <a:gd name="T55" fmla="*/ 578 h 695"/>
                  <a:gd name="T56" fmla="*/ 510 w 663"/>
                  <a:gd name="T57" fmla="*/ 598 h 695"/>
                  <a:gd name="T58" fmla="*/ 409 w 663"/>
                  <a:gd name="T59" fmla="*/ 556 h 695"/>
                  <a:gd name="T60" fmla="*/ 335 w 663"/>
                  <a:gd name="T61" fmla="*/ 657 h 695"/>
                  <a:gd name="T62" fmla="*/ 324 w 663"/>
                  <a:gd name="T63" fmla="*/ 650 h 695"/>
                  <a:gd name="T64" fmla="*/ 271 w 663"/>
                  <a:gd name="T65" fmla="*/ 563 h 695"/>
                  <a:gd name="T66" fmla="*/ 168 w 663"/>
                  <a:gd name="T67" fmla="*/ 592 h 695"/>
                  <a:gd name="T68" fmla="*/ 148 w 663"/>
                  <a:gd name="T69" fmla="*/ 599 h 695"/>
                  <a:gd name="T70" fmla="*/ 149 w 663"/>
                  <a:gd name="T71" fmla="*/ 554 h 695"/>
                  <a:gd name="T72" fmla="*/ 143 w 663"/>
                  <a:gd name="T73" fmla="*/ 470 h 695"/>
                  <a:gd name="T74" fmla="*/ 38 w 663"/>
                  <a:gd name="T75" fmla="*/ 445 h 695"/>
                  <a:gd name="T76" fmla="*/ 60 w 663"/>
                  <a:gd name="T77" fmla="*/ 407 h 695"/>
                  <a:gd name="T78" fmla="*/ 105 w 663"/>
                  <a:gd name="T79" fmla="*/ 334 h 695"/>
                  <a:gd name="T80" fmla="*/ 34 w 663"/>
                  <a:gd name="T81" fmla="*/ 252 h 695"/>
                  <a:gd name="T82" fmla="*/ 37 w 663"/>
                  <a:gd name="T83" fmla="*/ 245 h 695"/>
                  <a:gd name="T84" fmla="*/ 143 w 663"/>
                  <a:gd name="T85" fmla="*/ 220 h 695"/>
                  <a:gd name="T86" fmla="*/ 147 w 663"/>
                  <a:gd name="T87" fmla="*/ 112 h 695"/>
                  <a:gd name="T88" fmla="*/ 153 w 663"/>
                  <a:gd name="T89" fmla="*/ 91 h 695"/>
                  <a:gd name="T90" fmla="*/ 254 w 663"/>
                  <a:gd name="T91" fmla="*/ 134 h 695"/>
                  <a:gd name="T92" fmla="*/ 320 w 663"/>
                  <a:gd name="T93" fmla="*/ 47 h 695"/>
                  <a:gd name="T94" fmla="*/ 335 w 663"/>
                  <a:gd name="T95" fmla="*/ 33 h 695"/>
                  <a:gd name="T96" fmla="*/ 392 w 663"/>
                  <a:gd name="T97" fmla="*/ 127 h 695"/>
                  <a:gd name="T98" fmla="*/ 495 w 663"/>
                  <a:gd name="T99" fmla="*/ 98 h 695"/>
                  <a:gd name="T100" fmla="*/ 516 w 663"/>
                  <a:gd name="T101" fmla="*/ 91 h 695"/>
                  <a:gd name="T102" fmla="*/ 514 w 663"/>
                  <a:gd name="T103" fmla="*/ 136 h 695"/>
                  <a:gd name="T104" fmla="*/ 520 w 663"/>
                  <a:gd name="T105" fmla="*/ 220 h 695"/>
                  <a:gd name="T106" fmla="*/ 626 w 663"/>
                  <a:gd name="T107" fmla="*/ 245 h 695"/>
                  <a:gd name="T108" fmla="*/ 603 w 663"/>
                  <a:gd name="T109" fmla="*/ 282 h 695"/>
                  <a:gd name="T110" fmla="*/ 558 w 663"/>
                  <a:gd name="T111" fmla="*/ 356 h 695"/>
                  <a:gd name="T112" fmla="*/ 629 w 663"/>
                  <a:gd name="T113" fmla="*/ 438 h 695"/>
                  <a:gd name="T114" fmla="*/ 626 w 663"/>
                  <a:gd name="T115" fmla="*/ 44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63" h="695">
                    <a:moveTo>
                      <a:pt x="636" y="400"/>
                    </a:moveTo>
                    <a:cubicBezTo>
                      <a:pt x="620" y="382"/>
                      <a:pt x="605" y="363"/>
                      <a:pt x="589" y="345"/>
                    </a:cubicBezTo>
                    <a:cubicBezTo>
                      <a:pt x="606" y="325"/>
                      <a:pt x="623" y="305"/>
                      <a:pt x="641" y="285"/>
                    </a:cubicBezTo>
                    <a:cubicBezTo>
                      <a:pt x="644" y="281"/>
                      <a:pt x="647" y="277"/>
                      <a:pt x="651" y="273"/>
                    </a:cubicBezTo>
                    <a:cubicBezTo>
                      <a:pt x="661" y="261"/>
                      <a:pt x="663" y="245"/>
                      <a:pt x="655" y="231"/>
                    </a:cubicBezTo>
                    <a:cubicBezTo>
                      <a:pt x="646" y="216"/>
                      <a:pt x="627" y="214"/>
                      <a:pt x="612" y="211"/>
                    </a:cubicBezTo>
                    <a:cubicBezTo>
                      <a:pt x="588" y="205"/>
                      <a:pt x="564" y="199"/>
                      <a:pt x="540" y="194"/>
                    </a:cubicBezTo>
                    <a:cubicBezTo>
                      <a:pt x="542" y="167"/>
                      <a:pt x="544" y="139"/>
                      <a:pt x="546" y="112"/>
                    </a:cubicBezTo>
                    <a:cubicBezTo>
                      <a:pt x="547" y="107"/>
                      <a:pt x="547" y="102"/>
                      <a:pt x="548" y="97"/>
                    </a:cubicBezTo>
                    <a:cubicBezTo>
                      <a:pt x="549" y="82"/>
                      <a:pt x="539" y="68"/>
                      <a:pt x="525" y="62"/>
                    </a:cubicBezTo>
                    <a:cubicBezTo>
                      <a:pt x="509" y="56"/>
                      <a:pt x="494" y="66"/>
                      <a:pt x="480" y="72"/>
                    </a:cubicBezTo>
                    <a:cubicBezTo>
                      <a:pt x="457" y="81"/>
                      <a:pt x="434" y="91"/>
                      <a:pt x="411" y="100"/>
                    </a:cubicBezTo>
                    <a:cubicBezTo>
                      <a:pt x="397" y="77"/>
                      <a:pt x="383" y="55"/>
                      <a:pt x="369" y="32"/>
                    </a:cubicBezTo>
                    <a:cubicBezTo>
                      <a:pt x="367" y="27"/>
                      <a:pt x="364" y="23"/>
                      <a:pt x="361" y="19"/>
                    </a:cubicBezTo>
                    <a:cubicBezTo>
                      <a:pt x="353" y="5"/>
                      <a:pt x="339" y="0"/>
                      <a:pt x="324" y="2"/>
                    </a:cubicBezTo>
                    <a:cubicBezTo>
                      <a:pt x="307" y="4"/>
                      <a:pt x="299" y="24"/>
                      <a:pt x="291" y="37"/>
                    </a:cubicBezTo>
                    <a:cubicBezTo>
                      <a:pt x="278" y="58"/>
                      <a:pt x="265" y="79"/>
                      <a:pt x="252" y="100"/>
                    </a:cubicBezTo>
                    <a:cubicBezTo>
                      <a:pt x="227" y="90"/>
                      <a:pt x="201" y="79"/>
                      <a:pt x="176" y="68"/>
                    </a:cubicBezTo>
                    <a:cubicBezTo>
                      <a:pt x="162" y="63"/>
                      <a:pt x="162" y="63"/>
                      <a:pt x="162" y="63"/>
                    </a:cubicBezTo>
                    <a:cubicBezTo>
                      <a:pt x="147" y="56"/>
                      <a:pt x="130" y="63"/>
                      <a:pt x="121" y="75"/>
                    </a:cubicBezTo>
                    <a:cubicBezTo>
                      <a:pt x="112" y="88"/>
                      <a:pt x="116" y="105"/>
                      <a:pt x="117" y="120"/>
                    </a:cubicBezTo>
                    <a:cubicBezTo>
                      <a:pt x="119" y="145"/>
                      <a:pt x="121" y="169"/>
                      <a:pt x="123" y="194"/>
                    </a:cubicBezTo>
                    <a:cubicBezTo>
                      <a:pt x="97" y="200"/>
                      <a:pt x="71" y="206"/>
                      <a:pt x="45" y="212"/>
                    </a:cubicBezTo>
                    <a:cubicBezTo>
                      <a:pt x="40" y="213"/>
                      <a:pt x="35" y="215"/>
                      <a:pt x="30" y="216"/>
                    </a:cubicBezTo>
                    <a:cubicBezTo>
                      <a:pt x="15" y="219"/>
                      <a:pt x="4" y="232"/>
                      <a:pt x="3" y="247"/>
                    </a:cubicBezTo>
                    <a:cubicBezTo>
                      <a:pt x="2" y="265"/>
                      <a:pt x="16" y="278"/>
                      <a:pt x="27" y="290"/>
                    </a:cubicBezTo>
                    <a:cubicBezTo>
                      <a:pt x="43" y="308"/>
                      <a:pt x="58" y="327"/>
                      <a:pt x="74" y="345"/>
                    </a:cubicBezTo>
                    <a:cubicBezTo>
                      <a:pt x="57" y="365"/>
                      <a:pt x="40" y="385"/>
                      <a:pt x="23" y="405"/>
                    </a:cubicBezTo>
                    <a:cubicBezTo>
                      <a:pt x="19" y="409"/>
                      <a:pt x="16" y="413"/>
                      <a:pt x="13" y="417"/>
                    </a:cubicBezTo>
                    <a:cubicBezTo>
                      <a:pt x="2" y="429"/>
                      <a:pt x="0" y="445"/>
                      <a:pt x="8" y="459"/>
                    </a:cubicBezTo>
                    <a:cubicBezTo>
                      <a:pt x="17" y="474"/>
                      <a:pt x="36" y="476"/>
                      <a:pt x="51" y="479"/>
                    </a:cubicBezTo>
                    <a:cubicBezTo>
                      <a:pt x="75" y="485"/>
                      <a:pt x="99" y="491"/>
                      <a:pt x="123" y="496"/>
                    </a:cubicBezTo>
                    <a:cubicBezTo>
                      <a:pt x="121" y="523"/>
                      <a:pt x="119" y="550"/>
                      <a:pt x="117" y="578"/>
                    </a:cubicBezTo>
                    <a:cubicBezTo>
                      <a:pt x="116" y="583"/>
                      <a:pt x="116" y="588"/>
                      <a:pt x="115" y="593"/>
                    </a:cubicBezTo>
                    <a:cubicBezTo>
                      <a:pt x="114" y="608"/>
                      <a:pt x="124" y="622"/>
                      <a:pt x="138" y="627"/>
                    </a:cubicBezTo>
                    <a:cubicBezTo>
                      <a:pt x="154" y="634"/>
                      <a:pt x="169" y="624"/>
                      <a:pt x="183" y="618"/>
                    </a:cubicBezTo>
                    <a:cubicBezTo>
                      <a:pt x="206" y="609"/>
                      <a:pt x="229" y="599"/>
                      <a:pt x="252" y="590"/>
                    </a:cubicBezTo>
                    <a:cubicBezTo>
                      <a:pt x="262" y="607"/>
                      <a:pt x="273" y="624"/>
                      <a:pt x="283" y="641"/>
                    </a:cubicBezTo>
                    <a:cubicBezTo>
                      <a:pt x="289" y="651"/>
                      <a:pt x="295" y="660"/>
                      <a:pt x="301" y="670"/>
                    </a:cubicBezTo>
                    <a:cubicBezTo>
                      <a:pt x="315" y="692"/>
                      <a:pt x="344" y="695"/>
                      <a:pt x="360" y="674"/>
                    </a:cubicBezTo>
                    <a:cubicBezTo>
                      <a:pt x="360" y="673"/>
                      <a:pt x="361" y="673"/>
                      <a:pt x="361" y="672"/>
                    </a:cubicBezTo>
                    <a:cubicBezTo>
                      <a:pt x="378" y="645"/>
                      <a:pt x="394" y="617"/>
                      <a:pt x="411" y="590"/>
                    </a:cubicBezTo>
                    <a:cubicBezTo>
                      <a:pt x="436" y="600"/>
                      <a:pt x="462" y="611"/>
                      <a:pt x="487" y="621"/>
                    </a:cubicBezTo>
                    <a:cubicBezTo>
                      <a:pt x="501" y="627"/>
                      <a:pt x="501" y="627"/>
                      <a:pt x="501" y="627"/>
                    </a:cubicBezTo>
                    <a:cubicBezTo>
                      <a:pt x="516" y="633"/>
                      <a:pt x="533" y="627"/>
                      <a:pt x="542" y="615"/>
                    </a:cubicBezTo>
                    <a:cubicBezTo>
                      <a:pt x="551" y="602"/>
                      <a:pt x="547" y="585"/>
                      <a:pt x="546" y="570"/>
                    </a:cubicBezTo>
                    <a:cubicBezTo>
                      <a:pt x="544" y="545"/>
                      <a:pt x="542" y="521"/>
                      <a:pt x="540" y="496"/>
                    </a:cubicBezTo>
                    <a:cubicBezTo>
                      <a:pt x="566" y="490"/>
                      <a:pt x="592" y="484"/>
                      <a:pt x="619" y="478"/>
                    </a:cubicBezTo>
                    <a:cubicBezTo>
                      <a:pt x="624" y="476"/>
                      <a:pt x="629" y="475"/>
                      <a:pt x="633" y="474"/>
                    </a:cubicBezTo>
                    <a:cubicBezTo>
                      <a:pt x="648" y="471"/>
                      <a:pt x="659" y="458"/>
                      <a:pt x="660" y="443"/>
                    </a:cubicBezTo>
                    <a:cubicBezTo>
                      <a:pt x="661" y="425"/>
                      <a:pt x="647" y="412"/>
                      <a:pt x="636" y="400"/>
                    </a:cubicBezTo>
                    <a:close/>
                    <a:moveTo>
                      <a:pt x="626" y="445"/>
                    </a:moveTo>
                    <a:cubicBezTo>
                      <a:pt x="613" y="448"/>
                      <a:pt x="599" y="451"/>
                      <a:pt x="586" y="454"/>
                    </a:cubicBezTo>
                    <a:cubicBezTo>
                      <a:pt x="564" y="460"/>
                      <a:pt x="542" y="465"/>
                      <a:pt x="520" y="470"/>
                    </a:cubicBezTo>
                    <a:cubicBezTo>
                      <a:pt x="514" y="471"/>
                      <a:pt x="508" y="478"/>
                      <a:pt x="509" y="484"/>
                    </a:cubicBezTo>
                    <a:cubicBezTo>
                      <a:pt x="511" y="516"/>
                      <a:pt x="514" y="547"/>
                      <a:pt x="516" y="578"/>
                    </a:cubicBezTo>
                    <a:cubicBezTo>
                      <a:pt x="517" y="583"/>
                      <a:pt x="517" y="588"/>
                      <a:pt x="518" y="593"/>
                    </a:cubicBezTo>
                    <a:cubicBezTo>
                      <a:pt x="518" y="598"/>
                      <a:pt x="516" y="601"/>
                      <a:pt x="510" y="598"/>
                    </a:cubicBezTo>
                    <a:cubicBezTo>
                      <a:pt x="498" y="593"/>
                      <a:pt x="485" y="588"/>
                      <a:pt x="473" y="583"/>
                    </a:cubicBezTo>
                    <a:cubicBezTo>
                      <a:pt x="452" y="574"/>
                      <a:pt x="430" y="565"/>
                      <a:pt x="409" y="556"/>
                    </a:cubicBezTo>
                    <a:cubicBezTo>
                      <a:pt x="403" y="554"/>
                      <a:pt x="395" y="558"/>
                      <a:pt x="392" y="563"/>
                    </a:cubicBezTo>
                    <a:cubicBezTo>
                      <a:pt x="373" y="594"/>
                      <a:pt x="354" y="626"/>
                      <a:pt x="335" y="657"/>
                    </a:cubicBezTo>
                    <a:cubicBezTo>
                      <a:pt x="333" y="659"/>
                      <a:pt x="330" y="660"/>
                      <a:pt x="328" y="657"/>
                    </a:cubicBezTo>
                    <a:cubicBezTo>
                      <a:pt x="327" y="654"/>
                      <a:pt x="325" y="652"/>
                      <a:pt x="324" y="650"/>
                    </a:cubicBezTo>
                    <a:cubicBezTo>
                      <a:pt x="317" y="639"/>
                      <a:pt x="311" y="628"/>
                      <a:pt x="304" y="617"/>
                    </a:cubicBezTo>
                    <a:cubicBezTo>
                      <a:pt x="293" y="599"/>
                      <a:pt x="282" y="581"/>
                      <a:pt x="271" y="563"/>
                    </a:cubicBezTo>
                    <a:cubicBezTo>
                      <a:pt x="268" y="558"/>
                      <a:pt x="260" y="554"/>
                      <a:pt x="254" y="556"/>
                    </a:cubicBezTo>
                    <a:cubicBezTo>
                      <a:pt x="225" y="568"/>
                      <a:pt x="197" y="580"/>
                      <a:pt x="168" y="592"/>
                    </a:cubicBezTo>
                    <a:cubicBezTo>
                      <a:pt x="154" y="598"/>
                      <a:pt x="154" y="598"/>
                      <a:pt x="154" y="598"/>
                    </a:cubicBezTo>
                    <a:cubicBezTo>
                      <a:pt x="151" y="599"/>
                      <a:pt x="150" y="600"/>
                      <a:pt x="148" y="599"/>
                    </a:cubicBezTo>
                    <a:cubicBezTo>
                      <a:pt x="145" y="598"/>
                      <a:pt x="145" y="595"/>
                      <a:pt x="146" y="593"/>
                    </a:cubicBezTo>
                    <a:cubicBezTo>
                      <a:pt x="147" y="580"/>
                      <a:pt x="148" y="567"/>
                      <a:pt x="149" y="554"/>
                    </a:cubicBezTo>
                    <a:cubicBezTo>
                      <a:pt x="151" y="531"/>
                      <a:pt x="153" y="508"/>
                      <a:pt x="154" y="484"/>
                    </a:cubicBezTo>
                    <a:cubicBezTo>
                      <a:pt x="155" y="478"/>
                      <a:pt x="150" y="471"/>
                      <a:pt x="143" y="470"/>
                    </a:cubicBezTo>
                    <a:cubicBezTo>
                      <a:pt x="113" y="463"/>
                      <a:pt x="83" y="456"/>
                      <a:pt x="53" y="449"/>
                    </a:cubicBezTo>
                    <a:cubicBezTo>
                      <a:pt x="48" y="447"/>
                      <a:pt x="43" y="446"/>
                      <a:pt x="38" y="445"/>
                    </a:cubicBezTo>
                    <a:cubicBezTo>
                      <a:pt x="35" y="444"/>
                      <a:pt x="31" y="442"/>
                      <a:pt x="34" y="438"/>
                    </a:cubicBezTo>
                    <a:cubicBezTo>
                      <a:pt x="42" y="428"/>
                      <a:pt x="51" y="418"/>
                      <a:pt x="60" y="407"/>
                    </a:cubicBezTo>
                    <a:cubicBezTo>
                      <a:pt x="75" y="390"/>
                      <a:pt x="90" y="373"/>
                      <a:pt x="105" y="356"/>
                    </a:cubicBezTo>
                    <a:cubicBezTo>
                      <a:pt x="110" y="349"/>
                      <a:pt x="110" y="341"/>
                      <a:pt x="105" y="334"/>
                    </a:cubicBezTo>
                    <a:cubicBezTo>
                      <a:pt x="84" y="311"/>
                      <a:pt x="64" y="287"/>
                      <a:pt x="44" y="263"/>
                    </a:cubicBezTo>
                    <a:cubicBezTo>
                      <a:pt x="40" y="260"/>
                      <a:pt x="37" y="256"/>
                      <a:pt x="34" y="252"/>
                    </a:cubicBezTo>
                    <a:cubicBezTo>
                      <a:pt x="33" y="251"/>
                      <a:pt x="33" y="249"/>
                      <a:pt x="33" y="249"/>
                    </a:cubicBezTo>
                    <a:cubicBezTo>
                      <a:pt x="33" y="246"/>
                      <a:pt x="34" y="246"/>
                      <a:pt x="37" y="245"/>
                    </a:cubicBezTo>
                    <a:cubicBezTo>
                      <a:pt x="50" y="242"/>
                      <a:pt x="64" y="239"/>
                      <a:pt x="77" y="236"/>
                    </a:cubicBezTo>
                    <a:cubicBezTo>
                      <a:pt x="99" y="230"/>
                      <a:pt x="121" y="225"/>
                      <a:pt x="143" y="220"/>
                    </a:cubicBezTo>
                    <a:cubicBezTo>
                      <a:pt x="150" y="218"/>
                      <a:pt x="155" y="212"/>
                      <a:pt x="154" y="205"/>
                    </a:cubicBezTo>
                    <a:cubicBezTo>
                      <a:pt x="152" y="174"/>
                      <a:pt x="149" y="143"/>
                      <a:pt x="147" y="112"/>
                    </a:cubicBezTo>
                    <a:cubicBezTo>
                      <a:pt x="146" y="107"/>
                      <a:pt x="146" y="102"/>
                      <a:pt x="146" y="97"/>
                    </a:cubicBezTo>
                    <a:cubicBezTo>
                      <a:pt x="145" y="92"/>
                      <a:pt x="147" y="89"/>
                      <a:pt x="153" y="91"/>
                    </a:cubicBezTo>
                    <a:cubicBezTo>
                      <a:pt x="166" y="96"/>
                      <a:pt x="178" y="102"/>
                      <a:pt x="190" y="107"/>
                    </a:cubicBezTo>
                    <a:cubicBezTo>
                      <a:pt x="211" y="116"/>
                      <a:pt x="233" y="125"/>
                      <a:pt x="254" y="134"/>
                    </a:cubicBezTo>
                    <a:cubicBezTo>
                      <a:pt x="260" y="136"/>
                      <a:pt x="268" y="132"/>
                      <a:pt x="271" y="127"/>
                    </a:cubicBezTo>
                    <a:cubicBezTo>
                      <a:pt x="287" y="100"/>
                      <a:pt x="304" y="73"/>
                      <a:pt x="320" y="47"/>
                    </a:cubicBezTo>
                    <a:cubicBezTo>
                      <a:pt x="322" y="42"/>
                      <a:pt x="325" y="38"/>
                      <a:pt x="328" y="34"/>
                    </a:cubicBezTo>
                    <a:cubicBezTo>
                      <a:pt x="330" y="30"/>
                      <a:pt x="333" y="30"/>
                      <a:pt x="335" y="33"/>
                    </a:cubicBezTo>
                    <a:cubicBezTo>
                      <a:pt x="342" y="45"/>
                      <a:pt x="349" y="56"/>
                      <a:pt x="356" y="67"/>
                    </a:cubicBezTo>
                    <a:cubicBezTo>
                      <a:pt x="368" y="87"/>
                      <a:pt x="380" y="107"/>
                      <a:pt x="392" y="127"/>
                    </a:cubicBezTo>
                    <a:cubicBezTo>
                      <a:pt x="395" y="132"/>
                      <a:pt x="403" y="136"/>
                      <a:pt x="409" y="134"/>
                    </a:cubicBezTo>
                    <a:cubicBezTo>
                      <a:pt x="438" y="122"/>
                      <a:pt x="466" y="110"/>
                      <a:pt x="495" y="98"/>
                    </a:cubicBezTo>
                    <a:cubicBezTo>
                      <a:pt x="509" y="92"/>
                      <a:pt x="509" y="92"/>
                      <a:pt x="509" y="92"/>
                    </a:cubicBezTo>
                    <a:cubicBezTo>
                      <a:pt x="512" y="91"/>
                      <a:pt x="513" y="90"/>
                      <a:pt x="516" y="91"/>
                    </a:cubicBezTo>
                    <a:cubicBezTo>
                      <a:pt x="518" y="91"/>
                      <a:pt x="518" y="94"/>
                      <a:pt x="518" y="96"/>
                    </a:cubicBezTo>
                    <a:cubicBezTo>
                      <a:pt x="517" y="110"/>
                      <a:pt x="515" y="123"/>
                      <a:pt x="514" y="136"/>
                    </a:cubicBezTo>
                    <a:cubicBezTo>
                      <a:pt x="512" y="159"/>
                      <a:pt x="511" y="182"/>
                      <a:pt x="509" y="205"/>
                    </a:cubicBezTo>
                    <a:cubicBezTo>
                      <a:pt x="508" y="212"/>
                      <a:pt x="514" y="218"/>
                      <a:pt x="520" y="220"/>
                    </a:cubicBezTo>
                    <a:cubicBezTo>
                      <a:pt x="550" y="227"/>
                      <a:pt x="580" y="234"/>
                      <a:pt x="611" y="241"/>
                    </a:cubicBezTo>
                    <a:cubicBezTo>
                      <a:pt x="616" y="243"/>
                      <a:pt x="621" y="244"/>
                      <a:pt x="626" y="245"/>
                    </a:cubicBezTo>
                    <a:cubicBezTo>
                      <a:pt x="628" y="245"/>
                      <a:pt x="633" y="248"/>
                      <a:pt x="630" y="252"/>
                    </a:cubicBezTo>
                    <a:cubicBezTo>
                      <a:pt x="621" y="262"/>
                      <a:pt x="612" y="272"/>
                      <a:pt x="603" y="282"/>
                    </a:cubicBezTo>
                    <a:cubicBezTo>
                      <a:pt x="588" y="300"/>
                      <a:pt x="573" y="317"/>
                      <a:pt x="558" y="334"/>
                    </a:cubicBezTo>
                    <a:cubicBezTo>
                      <a:pt x="553" y="341"/>
                      <a:pt x="553" y="349"/>
                      <a:pt x="558" y="356"/>
                    </a:cubicBezTo>
                    <a:cubicBezTo>
                      <a:pt x="579" y="379"/>
                      <a:pt x="599" y="403"/>
                      <a:pt x="619" y="426"/>
                    </a:cubicBezTo>
                    <a:cubicBezTo>
                      <a:pt x="623" y="430"/>
                      <a:pt x="626" y="434"/>
                      <a:pt x="629" y="438"/>
                    </a:cubicBezTo>
                    <a:cubicBezTo>
                      <a:pt x="630" y="439"/>
                      <a:pt x="630" y="440"/>
                      <a:pt x="630" y="441"/>
                    </a:cubicBezTo>
                    <a:cubicBezTo>
                      <a:pt x="630" y="444"/>
                      <a:pt x="629" y="444"/>
                      <a:pt x="626" y="4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6" name="Group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72952" y="2690633"/>
            <a:ext cx="2364888" cy="337185"/>
            <a:chOff x="472952" y="2690633"/>
            <a:chExt cx="2364888" cy="337185"/>
          </a:xfrm>
        </p:grpSpPr>
        <p:sp>
          <p:nvSpPr>
            <p:cNvPr id="17" name="TextBox 16"/>
            <p:cNvSpPr txBox="1"/>
            <p:nvPr/>
          </p:nvSpPr>
          <p:spPr>
            <a:xfrm>
              <a:off x="889978" y="2690633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原型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285"/>
            <p:cNvSpPr>
              <a:spLocks noEditPoints="1"/>
            </p:cNvSpPr>
            <p:nvPr/>
          </p:nvSpPr>
          <p:spPr bwMode="auto">
            <a:xfrm>
              <a:off x="472952" y="2760066"/>
              <a:ext cx="235136" cy="196069"/>
            </a:xfrm>
            <a:custGeom>
              <a:avLst/>
              <a:gdLst>
                <a:gd name="T0" fmla="*/ 606 w 616"/>
                <a:gd name="T1" fmla="*/ 182 h 514"/>
                <a:gd name="T2" fmla="*/ 591 w 616"/>
                <a:gd name="T3" fmla="*/ 177 h 514"/>
                <a:gd name="T4" fmla="*/ 546 w 616"/>
                <a:gd name="T5" fmla="*/ 177 h 514"/>
                <a:gd name="T6" fmla="*/ 493 w 616"/>
                <a:gd name="T7" fmla="*/ 11 h 514"/>
                <a:gd name="T8" fmla="*/ 479 w 616"/>
                <a:gd name="T9" fmla="*/ 2 h 514"/>
                <a:gd name="T10" fmla="*/ 462 w 616"/>
                <a:gd name="T11" fmla="*/ 2 h 514"/>
                <a:gd name="T12" fmla="*/ 457 w 616"/>
                <a:gd name="T13" fmla="*/ 4 h 514"/>
                <a:gd name="T14" fmla="*/ 364 w 616"/>
                <a:gd name="T15" fmla="*/ 33 h 514"/>
                <a:gd name="T16" fmla="*/ 26 w 616"/>
                <a:gd name="T17" fmla="*/ 142 h 514"/>
                <a:gd name="T18" fmla="*/ 17 w 616"/>
                <a:gd name="T19" fmla="*/ 146 h 514"/>
                <a:gd name="T20" fmla="*/ 7 w 616"/>
                <a:gd name="T21" fmla="*/ 154 h 514"/>
                <a:gd name="T22" fmla="*/ 10 w 616"/>
                <a:gd name="T23" fmla="*/ 152 h 514"/>
                <a:gd name="T24" fmla="*/ 6 w 616"/>
                <a:gd name="T25" fmla="*/ 155 h 514"/>
                <a:gd name="T26" fmla="*/ 48 w 616"/>
                <a:gd name="T27" fmla="*/ 314 h 514"/>
                <a:gd name="T28" fmla="*/ 86 w 616"/>
                <a:gd name="T29" fmla="*/ 432 h 514"/>
                <a:gd name="T30" fmla="*/ 101 w 616"/>
                <a:gd name="T31" fmla="*/ 473 h 514"/>
                <a:gd name="T32" fmla="*/ 133 w 616"/>
                <a:gd name="T33" fmla="*/ 514 h 514"/>
                <a:gd name="T34" fmla="*/ 591 w 616"/>
                <a:gd name="T35" fmla="*/ 514 h 514"/>
                <a:gd name="T36" fmla="*/ 616 w 616"/>
                <a:gd name="T37" fmla="*/ 195 h 514"/>
                <a:gd name="T38" fmla="*/ 110 w 616"/>
                <a:gd name="T39" fmla="*/ 183 h 514"/>
                <a:gd name="T40" fmla="*/ 127 w 616"/>
                <a:gd name="T41" fmla="*/ 390 h 514"/>
                <a:gd name="T42" fmla="*/ 590 w 616"/>
                <a:gd name="T43" fmla="*/ 426 h 514"/>
                <a:gd name="T44" fmla="*/ 127 w 616"/>
                <a:gd name="T45" fmla="*/ 390 h 514"/>
                <a:gd name="T46" fmla="*/ 607 w 616"/>
                <a:gd name="T47" fmla="*/ 183 h 514"/>
                <a:gd name="T48" fmla="*/ 589 w 616"/>
                <a:gd name="T49" fmla="*/ 204 h 514"/>
                <a:gd name="T50" fmla="*/ 590 w 616"/>
                <a:gd name="T51" fmla="*/ 204 h 514"/>
                <a:gd name="T52" fmla="*/ 127 w 616"/>
                <a:gd name="T53" fmla="*/ 363 h 514"/>
                <a:gd name="T54" fmla="*/ 128 w 616"/>
                <a:gd name="T55" fmla="*/ 204 h 514"/>
                <a:gd name="T56" fmla="*/ 589 w 616"/>
                <a:gd name="T57" fmla="*/ 204 h 514"/>
                <a:gd name="T58" fmla="*/ 30 w 616"/>
                <a:gd name="T59" fmla="*/ 169 h 514"/>
                <a:gd name="T60" fmla="*/ 30 w 616"/>
                <a:gd name="T61" fmla="*/ 169 h 514"/>
                <a:gd name="T62" fmla="*/ 53 w 616"/>
                <a:gd name="T63" fmla="*/ 162 h 514"/>
                <a:gd name="T64" fmla="*/ 330 w 616"/>
                <a:gd name="T65" fmla="*/ 73 h 514"/>
                <a:gd name="T66" fmla="*/ 468 w 616"/>
                <a:gd name="T67" fmla="*/ 28 h 514"/>
                <a:gd name="T68" fmla="*/ 514 w 616"/>
                <a:gd name="T69" fmla="*/ 164 h 514"/>
                <a:gd name="T70" fmla="*/ 128 w 616"/>
                <a:gd name="T71" fmla="*/ 177 h 514"/>
                <a:gd name="T72" fmla="*/ 114 w 616"/>
                <a:gd name="T73" fmla="*/ 181 h 514"/>
                <a:gd name="T74" fmla="*/ 101 w 616"/>
                <a:gd name="T75" fmla="*/ 195 h 514"/>
                <a:gd name="T76" fmla="*/ 85 w 616"/>
                <a:gd name="T77" fmla="*/ 341 h 514"/>
                <a:gd name="T78" fmla="*/ 127 w 616"/>
                <a:gd name="T79" fmla="*/ 487 h 514"/>
                <a:gd name="T80" fmla="*/ 128 w 616"/>
                <a:gd name="T81" fmla="*/ 487 h 514"/>
                <a:gd name="T82" fmla="*/ 129 w 616"/>
                <a:gd name="T83" fmla="*/ 487 h 514"/>
                <a:gd name="T84" fmla="*/ 129 w 616"/>
                <a:gd name="T85" fmla="*/ 487 h 514"/>
                <a:gd name="T86" fmla="*/ 129 w 616"/>
                <a:gd name="T87" fmla="*/ 487 h 514"/>
                <a:gd name="T88" fmla="*/ 127 w 616"/>
                <a:gd name="T89" fmla="*/ 467 h 514"/>
                <a:gd name="T90" fmla="*/ 590 w 616"/>
                <a:gd name="T91" fmla="*/ 453 h 514"/>
                <a:gd name="T92" fmla="*/ 589 w 616"/>
                <a:gd name="T93" fmla="*/ 485 h 514"/>
                <a:gd name="T94" fmla="*/ 129 w 616"/>
                <a:gd name="T95" fmla="*/ 487 h 514"/>
                <a:gd name="T96" fmla="*/ 589 w 616"/>
                <a:gd name="T97" fmla="*/ 487 h 514"/>
                <a:gd name="T98" fmla="*/ 589 w 616"/>
                <a:gd name="T99" fmla="*/ 487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6" h="514">
                  <a:moveTo>
                    <a:pt x="606" y="183"/>
                  </a:moveTo>
                  <a:cubicBezTo>
                    <a:pt x="606" y="182"/>
                    <a:pt x="606" y="182"/>
                    <a:pt x="606" y="182"/>
                  </a:cubicBezTo>
                  <a:cubicBezTo>
                    <a:pt x="605" y="182"/>
                    <a:pt x="604" y="181"/>
                    <a:pt x="603" y="181"/>
                  </a:cubicBezTo>
                  <a:cubicBezTo>
                    <a:pt x="599" y="179"/>
                    <a:pt x="595" y="178"/>
                    <a:pt x="591" y="177"/>
                  </a:cubicBezTo>
                  <a:cubicBezTo>
                    <a:pt x="590" y="177"/>
                    <a:pt x="589" y="177"/>
                    <a:pt x="588" y="177"/>
                  </a:cubicBezTo>
                  <a:cubicBezTo>
                    <a:pt x="546" y="177"/>
                    <a:pt x="546" y="177"/>
                    <a:pt x="546" y="177"/>
                  </a:cubicBezTo>
                  <a:cubicBezTo>
                    <a:pt x="532" y="134"/>
                    <a:pt x="532" y="134"/>
                    <a:pt x="532" y="134"/>
                  </a:cubicBezTo>
                  <a:cubicBezTo>
                    <a:pt x="519" y="93"/>
                    <a:pt x="506" y="52"/>
                    <a:pt x="493" y="11"/>
                  </a:cubicBezTo>
                  <a:cubicBezTo>
                    <a:pt x="491" y="6"/>
                    <a:pt x="486" y="2"/>
                    <a:pt x="480" y="2"/>
                  </a:cubicBezTo>
                  <a:cubicBezTo>
                    <a:pt x="480" y="2"/>
                    <a:pt x="479" y="2"/>
                    <a:pt x="479" y="2"/>
                  </a:cubicBezTo>
                  <a:cubicBezTo>
                    <a:pt x="477" y="1"/>
                    <a:pt x="475" y="1"/>
                    <a:pt x="472" y="1"/>
                  </a:cubicBezTo>
                  <a:cubicBezTo>
                    <a:pt x="469" y="0"/>
                    <a:pt x="465" y="1"/>
                    <a:pt x="462" y="2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0" y="3"/>
                    <a:pt x="458" y="3"/>
                    <a:pt x="457" y="4"/>
                  </a:cubicBezTo>
                  <a:cubicBezTo>
                    <a:pt x="450" y="6"/>
                    <a:pt x="444" y="8"/>
                    <a:pt x="437" y="10"/>
                  </a:cubicBezTo>
                  <a:cubicBezTo>
                    <a:pt x="413" y="18"/>
                    <a:pt x="388" y="26"/>
                    <a:pt x="364" y="33"/>
                  </a:cubicBezTo>
                  <a:cubicBezTo>
                    <a:pt x="295" y="55"/>
                    <a:pt x="227" y="77"/>
                    <a:pt x="159" y="99"/>
                  </a:cubicBezTo>
                  <a:cubicBezTo>
                    <a:pt x="114" y="114"/>
                    <a:pt x="70" y="128"/>
                    <a:pt x="26" y="142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1" y="144"/>
                    <a:pt x="19" y="145"/>
                    <a:pt x="17" y="146"/>
                  </a:cubicBezTo>
                  <a:cubicBezTo>
                    <a:pt x="14" y="147"/>
                    <a:pt x="12" y="149"/>
                    <a:pt x="10" y="151"/>
                  </a:cubicBezTo>
                  <a:cubicBezTo>
                    <a:pt x="9" y="152"/>
                    <a:pt x="8" y="153"/>
                    <a:pt x="7" y="154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8" y="153"/>
                    <a:pt x="9" y="153"/>
                    <a:pt x="10" y="152"/>
                  </a:cubicBezTo>
                  <a:cubicBezTo>
                    <a:pt x="9" y="153"/>
                    <a:pt x="8" y="154"/>
                    <a:pt x="6" y="154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2" y="158"/>
                    <a:pt x="0" y="163"/>
                    <a:pt x="2" y="168"/>
                  </a:cubicBezTo>
                  <a:cubicBezTo>
                    <a:pt x="17" y="217"/>
                    <a:pt x="33" y="265"/>
                    <a:pt x="48" y="314"/>
                  </a:cubicBezTo>
                  <a:cubicBezTo>
                    <a:pt x="58" y="345"/>
                    <a:pt x="68" y="376"/>
                    <a:pt x="78" y="407"/>
                  </a:cubicBezTo>
                  <a:cubicBezTo>
                    <a:pt x="86" y="432"/>
                    <a:pt x="86" y="432"/>
                    <a:pt x="86" y="432"/>
                  </a:cubicBezTo>
                  <a:cubicBezTo>
                    <a:pt x="89" y="441"/>
                    <a:pt x="93" y="452"/>
                    <a:pt x="101" y="458"/>
                  </a:cubicBezTo>
                  <a:cubicBezTo>
                    <a:pt x="101" y="473"/>
                    <a:pt x="101" y="473"/>
                    <a:pt x="101" y="473"/>
                  </a:cubicBezTo>
                  <a:cubicBezTo>
                    <a:pt x="101" y="487"/>
                    <a:pt x="102" y="501"/>
                    <a:pt x="115" y="510"/>
                  </a:cubicBezTo>
                  <a:cubicBezTo>
                    <a:pt x="120" y="514"/>
                    <a:pt x="127" y="514"/>
                    <a:pt x="133" y="514"/>
                  </a:cubicBezTo>
                  <a:cubicBezTo>
                    <a:pt x="586" y="514"/>
                    <a:pt x="586" y="514"/>
                    <a:pt x="586" y="514"/>
                  </a:cubicBezTo>
                  <a:cubicBezTo>
                    <a:pt x="588" y="514"/>
                    <a:pt x="589" y="514"/>
                    <a:pt x="591" y="514"/>
                  </a:cubicBezTo>
                  <a:cubicBezTo>
                    <a:pt x="610" y="512"/>
                    <a:pt x="616" y="494"/>
                    <a:pt x="616" y="477"/>
                  </a:cubicBezTo>
                  <a:cubicBezTo>
                    <a:pt x="616" y="195"/>
                    <a:pt x="616" y="195"/>
                    <a:pt x="616" y="195"/>
                  </a:cubicBezTo>
                  <a:cubicBezTo>
                    <a:pt x="616" y="190"/>
                    <a:pt x="612" y="184"/>
                    <a:pt x="606" y="183"/>
                  </a:cubicBezTo>
                  <a:close/>
                  <a:moveTo>
                    <a:pt x="110" y="183"/>
                  </a:moveTo>
                  <a:cubicBezTo>
                    <a:pt x="108" y="184"/>
                    <a:pt x="108" y="183"/>
                    <a:pt x="110" y="183"/>
                  </a:cubicBezTo>
                  <a:close/>
                  <a:moveTo>
                    <a:pt x="127" y="390"/>
                  </a:moveTo>
                  <a:cubicBezTo>
                    <a:pt x="590" y="390"/>
                    <a:pt x="590" y="390"/>
                    <a:pt x="590" y="390"/>
                  </a:cubicBezTo>
                  <a:cubicBezTo>
                    <a:pt x="590" y="426"/>
                    <a:pt x="590" y="426"/>
                    <a:pt x="590" y="426"/>
                  </a:cubicBezTo>
                  <a:cubicBezTo>
                    <a:pt x="127" y="426"/>
                    <a:pt x="127" y="426"/>
                    <a:pt x="127" y="426"/>
                  </a:cubicBezTo>
                  <a:lnTo>
                    <a:pt x="127" y="390"/>
                  </a:lnTo>
                  <a:close/>
                  <a:moveTo>
                    <a:pt x="607" y="183"/>
                  </a:moveTo>
                  <a:cubicBezTo>
                    <a:pt x="607" y="183"/>
                    <a:pt x="607" y="183"/>
                    <a:pt x="607" y="183"/>
                  </a:cubicBezTo>
                  <a:cubicBezTo>
                    <a:pt x="609" y="183"/>
                    <a:pt x="609" y="184"/>
                    <a:pt x="607" y="183"/>
                  </a:cubicBezTo>
                  <a:close/>
                  <a:moveTo>
                    <a:pt x="589" y="204"/>
                  </a:moveTo>
                  <a:cubicBezTo>
                    <a:pt x="589" y="204"/>
                    <a:pt x="589" y="204"/>
                    <a:pt x="589" y="204"/>
                  </a:cubicBezTo>
                  <a:cubicBezTo>
                    <a:pt x="589" y="204"/>
                    <a:pt x="589" y="204"/>
                    <a:pt x="590" y="204"/>
                  </a:cubicBezTo>
                  <a:cubicBezTo>
                    <a:pt x="590" y="363"/>
                    <a:pt x="590" y="363"/>
                    <a:pt x="590" y="363"/>
                  </a:cubicBezTo>
                  <a:cubicBezTo>
                    <a:pt x="127" y="363"/>
                    <a:pt x="127" y="363"/>
                    <a:pt x="127" y="363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128" y="204"/>
                    <a:pt x="128" y="204"/>
                    <a:pt x="128" y="204"/>
                  </a:cubicBezTo>
                  <a:cubicBezTo>
                    <a:pt x="128" y="204"/>
                    <a:pt x="128" y="204"/>
                    <a:pt x="128" y="204"/>
                  </a:cubicBezTo>
                  <a:lnTo>
                    <a:pt x="589" y="204"/>
                  </a:lnTo>
                  <a:close/>
                  <a:moveTo>
                    <a:pt x="85" y="341"/>
                  </a:moveTo>
                  <a:cubicBezTo>
                    <a:pt x="67" y="284"/>
                    <a:pt x="48" y="226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2" y="168"/>
                    <a:pt x="33" y="168"/>
                    <a:pt x="34" y="168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77" y="154"/>
                    <a:pt x="101" y="146"/>
                    <a:pt x="125" y="138"/>
                  </a:cubicBezTo>
                  <a:cubicBezTo>
                    <a:pt x="193" y="116"/>
                    <a:pt x="262" y="95"/>
                    <a:pt x="330" y="73"/>
                  </a:cubicBezTo>
                  <a:cubicBezTo>
                    <a:pt x="375" y="58"/>
                    <a:pt x="420" y="44"/>
                    <a:pt x="465" y="29"/>
                  </a:cubicBezTo>
                  <a:cubicBezTo>
                    <a:pt x="468" y="28"/>
                    <a:pt x="468" y="28"/>
                    <a:pt x="468" y="28"/>
                  </a:cubicBezTo>
                  <a:cubicBezTo>
                    <a:pt x="469" y="28"/>
                    <a:pt x="469" y="28"/>
                    <a:pt x="470" y="28"/>
                  </a:cubicBezTo>
                  <a:cubicBezTo>
                    <a:pt x="485" y="73"/>
                    <a:pt x="499" y="119"/>
                    <a:pt x="514" y="164"/>
                  </a:cubicBezTo>
                  <a:cubicBezTo>
                    <a:pt x="515" y="169"/>
                    <a:pt x="517" y="173"/>
                    <a:pt x="518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6" y="177"/>
                    <a:pt x="125" y="178"/>
                    <a:pt x="123" y="178"/>
                  </a:cubicBezTo>
                  <a:cubicBezTo>
                    <a:pt x="119" y="178"/>
                    <a:pt x="117" y="180"/>
                    <a:pt x="114" y="181"/>
                  </a:cubicBezTo>
                  <a:cubicBezTo>
                    <a:pt x="113" y="181"/>
                    <a:pt x="112" y="182"/>
                    <a:pt x="111" y="182"/>
                  </a:cubicBezTo>
                  <a:cubicBezTo>
                    <a:pt x="105" y="184"/>
                    <a:pt x="101" y="189"/>
                    <a:pt x="101" y="195"/>
                  </a:cubicBezTo>
                  <a:cubicBezTo>
                    <a:pt x="101" y="388"/>
                    <a:pt x="101" y="388"/>
                    <a:pt x="101" y="388"/>
                  </a:cubicBezTo>
                  <a:cubicBezTo>
                    <a:pt x="95" y="373"/>
                    <a:pt x="90" y="357"/>
                    <a:pt x="85" y="341"/>
                  </a:cubicBezTo>
                  <a:close/>
                  <a:moveTo>
                    <a:pt x="127" y="487"/>
                  </a:moveTo>
                  <a:cubicBezTo>
                    <a:pt x="127" y="487"/>
                    <a:pt x="127" y="487"/>
                    <a:pt x="127" y="487"/>
                  </a:cubicBezTo>
                  <a:close/>
                  <a:moveTo>
                    <a:pt x="128" y="487"/>
                  </a:moveTo>
                  <a:cubicBezTo>
                    <a:pt x="127" y="487"/>
                    <a:pt x="127" y="486"/>
                    <a:pt x="128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6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7" y="481"/>
                    <a:pt x="127" y="474"/>
                    <a:pt x="127" y="467"/>
                  </a:cubicBezTo>
                  <a:cubicBezTo>
                    <a:pt x="127" y="453"/>
                    <a:pt x="127" y="453"/>
                    <a:pt x="127" y="453"/>
                  </a:cubicBezTo>
                  <a:cubicBezTo>
                    <a:pt x="590" y="453"/>
                    <a:pt x="590" y="453"/>
                    <a:pt x="590" y="453"/>
                  </a:cubicBezTo>
                  <a:cubicBezTo>
                    <a:pt x="590" y="477"/>
                    <a:pt x="590" y="477"/>
                    <a:pt x="590" y="477"/>
                  </a:cubicBezTo>
                  <a:cubicBezTo>
                    <a:pt x="589" y="480"/>
                    <a:pt x="589" y="482"/>
                    <a:pt x="589" y="485"/>
                  </a:cubicBezTo>
                  <a:cubicBezTo>
                    <a:pt x="589" y="485"/>
                    <a:pt x="588" y="486"/>
                    <a:pt x="588" y="487"/>
                  </a:cubicBezTo>
                  <a:lnTo>
                    <a:pt x="129" y="487"/>
                  </a:lnTo>
                  <a:close/>
                  <a:moveTo>
                    <a:pt x="589" y="487"/>
                  </a:moveTo>
                  <a:cubicBezTo>
                    <a:pt x="590" y="486"/>
                    <a:pt x="590" y="486"/>
                    <a:pt x="589" y="487"/>
                  </a:cubicBezTo>
                  <a:close/>
                  <a:moveTo>
                    <a:pt x="589" y="487"/>
                  </a:moveTo>
                  <a:cubicBezTo>
                    <a:pt x="590" y="487"/>
                    <a:pt x="590" y="487"/>
                    <a:pt x="589" y="4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4" name="Group 4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56199" y="3345989"/>
            <a:ext cx="2381641" cy="337185"/>
            <a:chOff x="456199" y="3345989"/>
            <a:chExt cx="2381641" cy="337185"/>
          </a:xfrm>
        </p:grpSpPr>
        <p:sp>
          <p:nvSpPr>
            <p:cNvPr id="18" name="TextBox 17"/>
            <p:cNvSpPr txBox="1"/>
            <p:nvPr/>
          </p:nvSpPr>
          <p:spPr>
            <a:xfrm>
              <a:off x="889978" y="3345989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上线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294"/>
            <p:cNvSpPr>
              <a:spLocks noEditPoints="1"/>
            </p:cNvSpPr>
            <p:nvPr/>
          </p:nvSpPr>
          <p:spPr bwMode="auto">
            <a:xfrm>
              <a:off x="456199" y="3433136"/>
              <a:ext cx="268643" cy="169569"/>
            </a:xfrm>
            <a:custGeom>
              <a:avLst/>
              <a:gdLst>
                <a:gd name="T0" fmla="*/ 553 w 722"/>
                <a:gd name="T1" fmla="*/ 70 h 455"/>
                <a:gd name="T2" fmla="*/ 378 w 722"/>
                <a:gd name="T3" fmla="*/ 55 h 455"/>
                <a:gd name="T4" fmla="*/ 367 w 722"/>
                <a:gd name="T5" fmla="*/ 59 h 455"/>
                <a:gd name="T6" fmla="*/ 352 w 722"/>
                <a:gd name="T7" fmla="*/ 55 h 455"/>
                <a:gd name="T8" fmla="*/ 214 w 722"/>
                <a:gd name="T9" fmla="*/ 31 h 455"/>
                <a:gd name="T10" fmla="*/ 63 w 722"/>
                <a:gd name="T11" fmla="*/ 231 h 455"/>
                <a:gd name="T12" fmla="*/ 537 w 722"/>
                <a:gd name="T13" fmla="*/ 437 h 455"/>
                <a:gd name="T14" fmla="*/ 183 w 722"/>
                <a:gd name="T15" fmla="*/ 138 h 455"/>
                <a:gd name="T16" fmla="*/ 230 w 722"/>
                <a:gd name="T17" fmla="*/ 60 h 455"/>
                <a:gd name="T18" fmla="*/ 248 w 722"/>
                <a:gd name="T19" fmla="*/ 41 h 455"/>
                <a:gd name="T20" fmla="*/ 254 w 722"/>
                <a:gd name="T21" fmla="*/ 38 h 455"/>
                <a:gd name="T22" fmla="*/ 264 w 722"/>
                <a:gd name="T23" fmla="*/ 40 h 455"/>
                <a:gd name="T24" fmla="*/ 295 w 722"/>
                <a:gd name="T25" fmla="*/ 58 h 455"/>
                <a:gd name="T26" fmla="*/ 462 w 722"/>
                <a:gd name="T27" fmla="*/ 38 h 455"/>
                <a:gd name="T28" fmla="*/ 470 w 722"/>
                <a:gd name="T29" fmla="*/ 36 h 455"/>
                <a:gd name="T30" fmla="*/ 481 w 722"/>
                <a:gd name="T31" fmla="*/ 38 h 455"/>
                <a:gd name="T32" fmla="*/ 494 w 722"/>
                <a:gd name="T33" fmla="*/ 46 h 455"/>
                <a:gd name="T34" fmla="*/ 514 w 722"/>
                <a:gd name="T35" fmla="*/ 68 h 455"/>
                <a:gd name="T36" fmla="*/ 565 w 722"/>
                <a:gd name="T37" fmla="*/ 160 h 455"/>
                <a:gd name="T38" fmla="*/ 570 w 722"/>
                <a:gd name="T39" fmla="*/ 171 h 455"/>
                <a:gd name="T40" fmla="*/ 585 w 722"/>
                <a:gd name="T41" fmla="*/ 218 h 455"/>
                <a:gd name="T42" fmla="*/ 582 w 722"/>
                <a:gd name="T43" fmla="*/ 231 h 455"/>
                <a:gd name="T44" fmla="*/ 575 w 722"/>
                <a:gd name="T45" fmla="*/ 243 h 455"/>
                <a:gd name="T46" fmla="*/ 559 w 722"/>
                <a:gd name="T47" fmla="*/ 257 h 455"/>
                <a:gd name="T48" fmla="*/ 537 w 722"/>
                <a:gd name="T49" fmla="*/ 269 h 455"/>
                <a:gd name="T50" fmla="*/ 235 w 722"/>
                <a:gd name="T51" fmla="*/ 281 h 455"/>
                <a:gd name="T52" fmla="*/ 193 w 722"/>
                <a:gd name="T53" fmla="*/ 269 h 455"/>
                <a:gd name="T54" fmla="*/ 168 w 722"/>
                <a:gd name="T55" fmla="*/ 255 h 455"/>
                <a:gd name="T56" fmla="*/ 151 w 722"/>
                <a:gd name="T57" fmla="*/ 235 h 455"/>
                <a:gd name="T58" fmla="*/ 146 w 722"/>
                <a:gd name="T59" fmla="*/ 219 h 455"/>
                <a:gd name="T60" fmla="*/ 680 w 722"/>
                <a:gd name="T61" fmla="*/ 342 h 455"/>
                <a:gd name="T62" fmla="*/ 688 w 722"/>
                <a:gd name="T63" fmla="*/ 327 h 455"/>
                <a:gd name="T64" fmla="*/ 680 w 722"/>
                <a:gd name="T65" fmla="*/ 341 h 455"/>
                <a:gd name="T66" fmla="*/ 664 w 722"/>
                <a:gd name="T67" fmla="*/ 357 h 455"/>
                <a:gd name="T68" fmla="*/ 625 w 722"/>
                <a:gd name="T69" fmla="*/ 379 h 455"/>
                <a:gd name="T70" fmla="*/ 122 w 722"/>
                <a:gd name="T71" fmla="*/ 385 h 455"/>
                <a:gd name="T72" fmla="*/ 68 w 722"/>
                <a:gd name="T73" fmla="*/ 357 h 455"/>
                <a:gd name="T74" fmla="*/ 51 w 722"/>
                <a:gd name="T75" fmla="*/ 340 h 455"/>
                <a:gd name="T76" fmla="*/ 44 w 722"/>
                <a:gd name="T77" fmla="*/ 329 h 455"/>
                <a:gd name="T78" fmla="*/ 41 w 722"/>
                <a:gd name="T79" fmla="*/ 308 h 455"/>
                <a:gd name="T80" fmla="*/ 46 w 722"/>
                <a:gd name="T81" fmla="*/ 292 h 455"/>
                <a:gd name="T82" fmla="*/ 61 w 722"/>
                <a:gd name="T83" fmla="*/ 272 h 455"/>
                <a:gd name="T84" fmla="*/ 101 w 722"/>
                <a:gd name="T85" fmla="*/ 244 h 455"/>
                <a:gd name="T86" fmla="*/ 241 w 722"/>
                <a:gd name="T87" fmla="*/ 314 h 455"/>
                <a:gd name="T88" fmla="*/ 593 w 722"/>
                <a:gd name="T89" fmla="*/ 270 h 455"/>
                <a:gd name="T90" fmla="*/ 657 w 722"/>
                <a:gd name="T91" fmla="*/ 261 h 455"/>
                <a:gd name="T92" fmla="*/ 679 w 722"/>
                <a:gd name="T93" fmla="*/ 282 h 455"/>
                <a:gd name="T94" fmla="*/ 689 w 722"/>
                <a:gd name="T95" fmla="*/ 302 h 455"/>
                <a:gd name="T96" fmla="*/ 691 w 722"/>
                <a:gd name="T97" fmla="*/ 31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2" h="455">
                  <a:moveTo>
                    <a:pt x="646" y="218"/>
                  </a:moveTo>
                  <a:cubicBezTo>
                    <a:pt x="636" y="212"/>
                    <a:pt x="626" y="207"/>
                    <a:pt x="615" y="203"/>
                  </a:cubicBezTo>
                  <a:cubicBezTo>
                    <a:pt x="607" y="178"/>
                    <a:pt x="596" y="154"/>
                    <a:pt x="585" y="130"/>
                  </a:cubicBezTo>
                  <a:cubicBezTo>
                    <a:pt x="576" y="109"/>
                    <a:pt x="565" y="89"/>
                    <a:pt x="553" y="70"/>
                  </a:cubicBezTo>
                  <a:cubicBezTo>
                    <a:pt x="542" y="52"/>
                    <a:pt x="529" y="35"/>
                    <a:pt x="513" y="22"/>
                  </a:cubicBezTo>
                  <a:cubicBezTo>
                    <a:pt x="496" y="9"/>
                    <a:pt x="477" y="0"/>
                    <a:pt x="456" y="7"/>
                  </a:cubicBezTo>
                  <a:cubicBezTo>
                    <a:pt x="430" y="16"/>
                    <a:pt x="410" y="37"/>
                    <a:pt x="387" y="51"/>
                  </a:cubicBezTo>
                  <a:cubicBezTo>
                    <a:pt x="384" y="52"/>
                    <a:pt x="381" y="54"/>
                    <a:pt x="378" y="55"/>
                  </a:cubicBezTo>
                  <a:cubicBezTo>
                    <a:pt x="378" y="55"/>
                    <a:pt x="376" y="56"/>
                    <a:pt x="376" y="56"/>
                  </a:cubicBezTo>
                  <a:cubicBezTo>
                    <a:pt x="375" y="57"/>
                    <a:pt x="374" y="57"/>
                    <a:pt x="373" y="57"/>
                  </a:cubicBezTo>
                  <a:cubicBezTo>
                    <a:pt x="372" y="58"/>
                    <a:pt x="370" y="58"/>
                    <a:pt x="369" y="58"/>
                  </a:cubicBezTo>
                  <a:cubicBezTo>
                    <a:pt x="369" y="58"/>
                    <a:pt x="368" y="59"/>
                    <a:pt x="367" y="59"/>
                  </a:cubicBezTo>
                  <a:cubicBezTo>
                    <a:pt x="366" y="59"/>
                    <a:pt x="365" y="59"/>
                    <a:pt x="365" y="59"/>
                  </a:cubicBezTo>
                  <a:cubicBezTo>
                    <a:pt x="364" y="59"/>
                    <a:pt x="363" y="59"/>
                    <a:pt x="363" y="58"/>
                  </a:cubicBezTo>
                  <a:cubicBezTo>
                    <a:pt x="360" y="58"/>
                    <a:pt x="357" y="57"/>
                    <a:pt x="355" y="57"/>
                  </a:cubicBezTo>
                  <a:cubicBezTo>
                    <a:pt x="354" y="56"/>
                    <a:pt x="353" y="56"/>
                    <a:pt x="352" y="55"/>
                  </a:cubicBezTo>
                  <a:cubicBezTo>
                    <a:pt x="353" y="56"/>
                    <a:pt x="350" y="55"/>
                    <a:pt x="350" y="54"/>
                  </a:cubicBezTo>
                  <a:cubicBezTo>
                    <a:pt x="344" y="52"/>
                    <a:pt x="338" y="48"/>
                    <a:pt x="332" y="45"/>
                  </a:cubicBezTo>
                  <a:cubicBezTo>
                    <a:pt x="311" y="32"/>
                    <a:pt x="291" y="13"/>
                    <a:pt x="266" y="8"/>
                  </a:cubicBezTo>
                  <a:cubicBezTo>
                    <a:pt x="244" y="3"/>
                    <a:pt x="228" y="15"/>
                    <a:pt x="214" y="31"/>
                  </a:cubicBezTo>
                  <a:cubicBezTo>
                    <a:pt x="199" y="48"/>
                    <a:pt x="187" y="67"/>
                    <a:pt x="175" y="87"/>
                  </a:cubicBezTo>
                  <a:cubicBezTo>
                    <a:pt x="155" y="122"/>
                    <a:pt x="137" y="158"/>
                    <a:pt x="120" y="195"/>
                  </a:cubicBezTo>
                  <a:cubicBezTo>
                    <a:pt x="119" y="197"/>
                    <a:pt x="118" y="200"/>
                    <a:pt x="117" y="203"/>
                  </a:cubicBezTo>
                  <a:cubicBezTo>
                    <a:pt x="98" y="210"/>
                    <a:pt x="80" y="220"/>
                    <a:pt x="63" y="231"/>
                  </a:cubicBezTo>
                  <a:cubicBezTo>
                    <a:pt x="30" y="254"/>
                    <a:pt x="0" y="290"/>
                    <a:pt x="12" y="333"/>
                  </a:cubicBezTo>
                  <a:cubicBezTo>
                    <a:pt x="25" y="377"/>
                    <a:pt x="74" y="401"/>
                    <a:pt x="114" y="415"/>
                  </a:cubicBezTo>
                  <a:cubicBezTo>
                    <a:pt x="176" y="439"/>
                    <a:pt x="245" y="447"/>
                    <a:pt x="312" y="451"/>
                  </a:cubicBezTo>
                  <a:cubicBezTo>
                    <a:pt x="387" y="455"/>
                    <a:pt x="463" y="451"/>
                    <a:pt x="537" y="437"/>
                  </a:cubicBezTo>
                  <a:cubicBezTo>
                    <a:pt x="582" y="429"/>
                    <a:pt x="629" y="416"/>
                    <a:pt x="668" y="392"/>
                  </a:cubicBezTo>
                  <a:cubicBezTo>
                    <a:pt x="696" y="374"/>
                    <a:pt x="722" y="348"/>
                    <a:pt x="722" y="313"/>
                  </a:cubicBezTo>
                  <a:cubicBezTo>
                    <a:pt x="722" y="268"/>
                    <a:pt x="682" y="237"/>
                    <a:pt x="646" y="218"/>
                  </a:cubicBezTo>
                  <a:close/>
                  <a:moveTo>
                    <a:pt x="183" y="138"/>
                  </a:moveTo>
                  <a:cubicBezTo>
                    <a:pt x="194" y="117"/>
                    <a:pt x="205" y="96"/>
                    <a:pt x="219" y="76"/>
                  </a:cubicBezTo>
                  <a:cubicBezTo>
                    <a:pt x="222" y="72"/>
                    <a:pt x="225" y="68"/>
                    <a:pt x="228" y="64"/>
                  </a:cubicBezTo>
                  <a:cubicBezTo>
                    <a:pt x="228" y="63"/>
                    <a:pt x="229" y="62"/>
                    <a:pt x="230" y="61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2" y="58"/>
                    <a:pt x="234" y="56"/>
                    <a:pt x="235" y="54"/>
                  </a:cubicBezTo>
                  <a:cubicBezTo>
                    <a:pt x="238" y="51"/>
                    <a:pt x="241" y="48"/>
                    <a:pt x="244" y="45"/>
                  </a:cubicBezTo>
                  <a:cubicBezTo>
                    <a:pt x="245" y="43"/>
                    <a:pt x="247" y="42"/>
                    <a:pt x="248" y="41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49" y="40"/>
                    <a:pt x="249" y="40"/>
                    <a:pt x="250" y="39"/>
                  </a:cubicBezTo>
                  <a:cubicBezTo>
                    <a:pt x="251" y="39"/>
                    <a:pt x="253" y="38"/>
                    <a:pt x="253" y="38"/>
                  </a:cubicBezTo>
                  <a:cubicBezTo>
                    <a:pt x="253" y="38"/>
                    <a:pt x="254" y="38"/>
                    <a:pt x="254" y="38"/>
                  </a:cubicBezTo>
                  <a:cubicBezTo>
                    <a:pt x="254" y="38"/>
                    <a:pt x="254" y="38"/>
                    <a:pt x="254" y="38"/>
                  </a:cubicBezTo>
                  <a:cubicBezTo>
                    <a:pt x="255" y="37"/>
                    <a:pt x="256" y="38"/>
                    <a:pt x="256" y="38"/>
                  </a:cubicBezTo>
                  <a:cubicBezTo>
                    <a:pt x="257" y="38"/>
                    <a:pt x="257" y="38"/>
                    <a:pt x="258" y="38"/>
                  </a:cubicBezTo>
                  <a:cubicBezTo>
                    <a:pt x="260" y="38"/>
                    <a:pt x="262" y="39"/>
                    <a:pt x="264" y="40"/>
                  </a:cubicBezTo>
                  <a:cubicBezTo>
                    <a:pt x="265" y="40"/>
                    <a:pt x="267" y="41"/>
                    <a:pt x="267" y="41"/>
                  </a:cubicBezTo>
                  <a:cubicBezTo>
                    <a:pt x="268" y="41"/>
                    <a:pt x="269" y="42"/>
                    <a:pt x="271" y="43"/>
                  </a:cubicBezTo>
                  <a:cubicBezTo>
                    <a:pt x="273" y="44"/>
                    <a:pt x="276" y="45"/>
                    <a:pt x="278" y="47"/>
                  </a:cubicBezTo>
                  <a:cubicBezTo>
                    <a:pt x="284" y="50"/>
                    <a:pt x="290" y="54"/>
                    <a:pt x="295" y="58"/>
                  </a:cubicBezTo>
                  <a:cubicBezTo>
                    <a:pt x="316" y="72"/>
                    <a:pt x="339" y="89"/>
                    <a:pt x="366" y="90"/>
                  </a:cubicBezTo>
                  <a:cubicBezTo>
                    <a:pt x="393" y="90"/>
                    <a:pt x="417" y="68"/>
                    <a:pt x="438" y="53"/>
                  </a:cubicBezTo>
                  <a:cubicBezTo>
                    <a:pt x="443" y="49"/>
                    <a:pt x="449" y="45"/>
                    <a:pt x="454" y="42"/>
                  </a:cubicBezTo>
                  <a:cubicBezTo>
                    <a:pt x="457" y="41"/>
                    <a:pt x="459" y="39"/>
                    <a:pt x="462" y="38"/>
                  </a:cubicBezTo>
                  <a:cubicBezTo>
                    <a:pt x="462" y="38"/>
                    <a:pt x="462" y="38"/>
                    <a:pt x="462" y="38"/>
                  </a:cubicBezTo>
                  <a:cubicBezTo>
                    <a:pt x="463" y="38"/>
                    <a:pt x="463" y="38"/>
                    <a:pt x="463" y="37"/>
                  </a:cubicBezTo>
                  <a:cubicBezTo>
                    <a:pt x="465" y="37"/>
                    <a:pt x="466" y="36"/>
                    <a:pt x="468" y="36"/>
                  </a:cubicBezTo>
                  <a:cubicBezTo>
                    <a:pt x="468" y="36"/>
                    <a:pt x="469" y="36"/>
                    <a:pt x="470" y="36"/>
                  </a:cubicBezTo>
                  <a:cubicBezTo>
                    <a:pt x="470" y="36"/>
                    <a:pt x="471" y="36"/>
                    <a:pt x="471" y="36"/>
                  </a:cubicBezTo>
                  <a:cubicBezTo>
                    <a:pt x="472" y="36"/>
                    <a:pt x="473" y="36"/>
                    <a:pt x="473" y="36"/>
                  </a:cubicBezTo>
                  <a:cubicBezTo>
                    <a:pt x="475" y="36"/>
                    <a:pt x="477" y="36"/>
                    <a:pt x="478" y="37"/>
                  </a:cubicBezTo>
                  <a:cubicBezTo>
                    <a:pt x="479" y="37"/>
                    <a:pt x="480" y="37"/>
                    <a:pt x="481" y="38"/>
                  </a:cubicBezTo>
                  <a:cubicBezTo>
                    <a:pt x="481" y="38"/>
                    <a:pt x="481" y="38"/>
                    <a:pt x="481" y="38"/>
                  </a:cubicBezTo>
                  <a:cubicBezTo>
                    <a:pt x="485" y="40"/>
                    <a:pt x="488" y="42"/>
                    <a:pt x="491" y="44"/>
                  </a:cubicBezTo>
                  <a:cubicBezTo>
                    <a:pt x="491" y="44"/>
                    <a:pt x="492" y="44"/>
                    <a:pt x="492" y="45"/>
                  </a:cubicBezTo>
                  <a:cubicBezTo>
                    <a:pt x="493" y="45"/>
                    <a:pt x="493" y="46"/>
                    <a:pt x="494" y="46"/>
                  </a:cubicBezTo>
                  <a:cubicBezTo>
                    <a:pt x="496" y="48"/>
                    <a:pt x="498" y="50"/>
                    <a:pt x="500" y="51"/>
                  </a:cubicBezTo>
                  <a:cubicBezTo>
                    <a:pt x="503" y="55"/>
                    <a:pt x="506" y="58"/>
                    <a:pt x="509" y="62"/>
                  </a:cubicBezTo>
                  <a:cubicBezTo>
                    <a:pt x="511" y="64"/>
                    <a:pt x="512" y="66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5" y="70"/>
                    <a:pt x="516" y="71"/>
                    <a:pt x="517" y="72"/>
                  </a:cubicBezTo>
                  <a:cubicBezTo>
                    <a:pt x="531" y="91"/>
                    <a:pt x="542" y="111"/>
                    <a:pt x="552" y="131"/>
                  </a:cubicBezTo>
                  <a:cubicBezTo>
                    <a:pt x="556" y="141"/>
                    <a:pt x="561" y="151"/>
                    <a:pt x="565" y="160"/>
                  </a:cubicBezTo>
                  <a:cubicBezTo>
                    <a:pt x="566" y="163"/>
                    <a:pt x="567" y="165"/>
                    <a:pt x="568" y="167"/>
                  </a:cubicBezTo>
                  <a:cubicBezTo>
                    <a:pt x="568" y="167"/>
                    <a:pt x="568" y="168"/>
                    <a:pt x="568" y="168"/>
                  </a:cubicBezTo>
                  <a:cubicBezTo>
                    <a:pt x="568" y="168"/>
                    <a:pt x="568" y="168"/>
                    <a:pt x="568" y="168"/>
                  </a:cubicBezTo>
                  <a:cubicBezTo>
                    <a:pt x="569" y="169"/>
                    <a:pt x="569" y="170"/>
                    <a:pt x="570" y="171"/>
                  </a:cubicBezTo>
                  <a:cubicBezTo>
                    <a:pt x="571" y="175"/>
                    <a:pt x="573" y="179"/>
                    <a:pt x="575" y="184"/>
                  </a:cubicBezTo>
                  <a:cubicBezTo>
                    <a:pt x="579" y="193"/>
                    <a:pt x="582" y="203"/>
                    <a:pt x="586" y="213"/>
                  </a:cubicBezTo>
                  <a:cubicBezTo>
                    <a:pt x="586" y="215"/>
                    <a:pt x="586" y="216"/>
                    <a:pt x="586" y="218"/>
                  </a:cubicBezTo>
                  <a:cubicBezTo>
                    <a:pt x="586" y="218"/>
                    <a:pt x="585" y="218"/>
                    <a:pt x="585" y="218"/>
                  </a:cubicBezTo>
                  <a:cubicBezTo>
                    <a:pt x="585" y="219"/>
                    <a:pt x="585" y="219"/>
                    <a:pt x="585" y="219"/>
                  </a:cubicBezTo>
                  <a:cubicBezTo>
                    <a:pt x="585" y="220"/>
                    <a:pt x="585" y="221"/>
                    <a:pt x="585" y="222"/>
                  </a:cubicBezTo>
                  <a:cubicBezTo>
                    <a:pt x="584" y="225"/>
                    <a:pt x="584" y="227"/>
                    <a:pt x="583" y="229"/>
                  </a:cubicBezTo>
                  <a:cubicBezTo>
                    <a:pt x="583" y="230"/>
                    <a:pt x="582" y="231"/>
                    <a:pt x="582" y="231"/>
                  </a:cubicBezTo>
                  <a:cubicBezTo>
                    <a:pt x="582" y="230"/>
                    <a:pt x="581" y="233"/>
                    <a:pt x="581" y="234"/>
                  </a:cubicBezTo>
                  <a:cubicBezTo>
                    <a:pt x="580" y="236"/>
                    <a:pt x="578" y="238"/>
                    <a:pt x="577" y="240"/>
                  </a:cubicBezTo>
                  <a:cubicBezTo>
                    <a:pt x="577" y="241"/>
                    <a:pt x="576" y="241"/>
                    <a:pt x="576" y="242"/>
                  </a:cubicBezTo>
                  <a:cubicBezTo>
                    <a:pt x="576" y="242"/>
                    <a:pt x="575" y="243"/>
                    <a:pt x="575" y="243"/>
                  </a:cubicBezTo>
                  <a:cubicBezTo>
                    <a:pt x="571" y="248"/>
                    <a:pt x="567" y="251"/>
                    <a:pt x="563" y="254"/>
                  </a:cubicBezTo>
                  <a:cubicBezTo>
                    <a:pt x="563" y="255"/>
                    <a:pt x="563" y="255"/>
                    <a:pt x="563" y="255"/>
                  </a:cubicBezTo>
                  <a:cubicBezTo>
                    <a:pt x="563" y="255"/>
                    <a:pt x="563" y="255"/>
                    <a:pt x="562" y="255"/>
                  </a:cubicBezTo>
                  <a:cubicBezTo>
                    <a:pt x="561" y="256"/>
                    <a:pt x="560" y="257"/>
                    <a:pt x="559" y="257"/>
                  </a:cubicBezTo>
                  <a:cubicBezTo>
                    <a:pt x="557" y="259"/>
                    <a:pt x="555" y="260"/>
                    <a:pt x="552" y="262"/>
                  </a:cubicBezTo>
                  <a:cubicBezTo>
                    <a:pt x="550" y="263"/>
                    <a:pt x="548" y="264"/>
                    <a:pt x="545" y="266"/>
                  </a:cubicBezTo>
                  <a:cubicBezTo>
                    <a:pt x="544" y="266"/>
                    <a:pt x="543" y="267"/>
                    <a:pt x="541" y="267"/>
                  </a:cubicBezTo>
                  <a:cubicBezTo>
                    <a:pt x="541" y="268"/>
                    <a:pt x="538" y="269"/>
                    <a:pt x="537" y="269"/>
                  </a:cubicBezTo>
                  <a:cubicBezTo>
                    <a:pt x="525" y="274"/>
                    <a:pt x="513" y="278"/>
                    <a:pt x="500" y="281"/>
                  </a:cubicBezTo>
                  <a:cubicBezTo>
                    <a:pt x="469" y="288"/>
                    <a:pt x="438" y="290"/>
                    <a:pt x="405" y="292"/>
                  </a:cubicBezTo>
                  <a:cubicBezTo>
                    <a:pt x="369" y="293"/>
                    <a:pt x="333" y="293"/>
                    <a:pt x="297" y="290"/>
                  </a:cubicBezTo>
                  <a:cubicBezTo>
                    <a:pt x="275" y="288"/>
                    <a:pt x="256" y="286"/>
                    <a:pt x="235" y="281"/>
                  </a:cubicBezTo>
                  <a:cubicBezTo>
                    <a:pt x="226" y="279"/>
                    <a:pt x="217" y="277"/>
                    <a:pt x="208" y="274"/>
                  </a:cubicBezTo>
                  <a:cubicBezTo>
                    <a:pt x="204" y="273"/>
                    <a:pt x="200" y="271"/>
                    <a:pt x="196" y="270"/>
                  </a:cubicBezTo>
                  <a:cubicBezTo>
                    <a:pt x="195" y="270"/>
                    <a:pt x="194" y="269"/>
                    <a:pt x="194" y="269"/>
                  </a:cubicBezTo>
                  <a:cubicBezTo>
                    <a:pt x="194" y="269"/>
                    <a:pt x="193" y="269"/>
                    <a:pt x="193" y="269"/>
                  </a:cubicBezTo>
                  <a:cubicBezTo>
                    <a:pt x="191" y="268"/>
                    <a:pt x="188" y="267"/>
                    <a:pt x="186" y="266"/>
                  </a:cubicBezTo>
                  <a:cubicBezTo>
                    <a:pt x="183" y="264"/>
                    <a:pt x="180" y="262"/>
                    <a:pt x="177" y="260"/>
                  </a:cubicBezTo>
                  <a:cubicBezTo>
                    <a:pt x="175" y="259"/>
                    <a:pt x="174" y="258"/>
                    <a:pt x="172" y="257"/>
                  </a:cubicBezTo>
                  <a:cubicBezTo>
                    <a:pt x="172" y="257"/>
                    <a:pt x="169" y="255"/>
                    <a:pt x="168" y="255"/>
                  </a:cubicBezTo>
                  <a:cubicBezTo>
                    <a:pt x="166" y="253"/>
                    <a:pt x="164" y="251"/>
                    <a:pt x="162" y="249"/>
                  </a:cubicBezTo>
                  <a:cubicBezTo>
                    <a:pt x="160" y="248"/>
                    <a:pt x="159" y="246"/>
                    <a:pt x="158" y="245"/>
                  </a:cubicBezTo>
                  <a:cubicBezTo>
                    <a:pt x="158" y="245"/>
                    <a:pt x="156" y="242"/>
                    <a:pt x="155" y="242"/>
                  </a:cubicBezTo>
                  <a:cubicBezTo>
                    <a:pt x="154" y="240"/>
                    <a:pt x="153" y="237"/>
                    <a:pt x="151" y="235"/>
                  </a:cubicBezTo>
                  <a:cubicBezTo>
                    <a:pt x="151" y="234"/>
                    <a:pt x="150" y="233"/>
                    <a:pt x="150" y="232"/>
                  </a:cubicBezTo>
                  <a:cubicBezTo>
                    <a:pt x="150" y="233"/>
                    <a:pt x="149" y="229"/>
                    <a:pt x="148" y="228"/>
                  </a:cubicBezTo>
                  <a:cubicBezTo>
                    <a:pt x="147" y="225"/>
                    <a:pt x="147" y="222"/>
                    <a:pt x="146" y="219"/>
                  </a:cubicBezTo>
                  <a:cubicBezTo>
                    <a:pt x="146" y="219"/>
                    <a:pt x="146" y="219"/>
                    <a:pt x="146" y="219"/>
                  </a:cubicBezTo>
                  <a:cubicBezTo>
                    <a:pt x="146" y="218"/>
                    <a:pt x="146" y="218"/>
                    <a:pt x="146" y="217"/>
                  </a:cubicBezTo>
                  <a:cubicBezTo>
                    <a:pt x="146" y="216"/>
                    <a:pt x="146" y="215"/>
                    <a:pt x="146" y="214"/>
                  </a:cubicBezTo>
                  <a:cubicBezTo>
                    <a:pt x="157" y="188"/>
                    <a:pt x="170" y="163"/>
                    <a:pt x="183" y="138"/>
                  </a:cubicBezTo>
                  <a:close/>
                  <a:moveTo>
                    <a:pt x="680" y="342"/>
                  </a:moveTo>
                  <a:cubicBezTo>
                    <a:pt x="679" y="342"/>
                    <a:pt x="679" y="342"/>
                    <a:pt x="680" y="342"/>
                  </a:cubicBezTo>
                  <a:close/>
                  <a:moveTo>
                    <a:pt x="691" y="318"/>
                  </a:moveTo>
                  <a:cubicBezTo>
                    <a:pt x="690" y="319"/>
                    <a:pt x="690" y="320"/>
                    <a:pt x="690" y="321"/>
                  </a:cubicBezTo>
                  <a:cubicBezTo>
                    <a:pt x="690" y="323"/>
                    <a:pt x="689" y="325"/>
                    <a:pt x="688" y="327"/>
                  </a:cubicBezTo>
                  <a:cubicBezTo>
                    <a:pt x="688" y="327"/>
                    <a:pt x="688" y="328"/>
                    <a:pt x="688" y="329"/>
                  </a:cubicBezTo>
                  <a:cubicBezTo>
                    <a:pt x="687" y="329"/>
                    <a:pt x="687" y="330"/>
                    <a:pt x="687" y="330"/>
                  </a:cubicBezTo>
                  <a:cubicBezTo>
                    <a:pt x="685" y="334"/>
                    <a:pt x="683" y="337"/>
                    <a:pt x="681" y="340"/>
                  </a:cubicBezTo>
                  <a:cubicBezTo>
                    <a:pt x="681" y="340"/>
                    <a:pt x="681" y="341"/>
                    <a:pt x="680" y="341"/>
                  </a:cubicBezTo>
                  <a:cubicBezTo>
                    <a:pt x="680" y="342"/>
                    <a:pt x="679" y="342"/>
                    <a:pt x="679" y="343"/>
                  </a:cubicBezTo>
                  <a:cubicBezTo>
                    <a:pt x="677" y="345"/>
                    <a:pt x="675" y="347"/>
                    <a:pt x="673" y="349"/>
                  </a:cubicBezTo>
                  <a:cubicBezTo>
                    <a:pt x="672" y="350"/>
                    <a:pt x="670" y="352"/>
                    <a:pt x="668" y="353"/>
                  </a:cubicBezTo>
                  <a:cubicBezTo>
                    <a:pt x="668" y="354"/>
                    <a:pt x="664" y="357"/>
                    <a:pt x="664" y="357"/>
                  </a:cubicBezTo>
                  <a:cubicBezTo>
                    <a:pt x="660" y="360"/>
                    <a:pt x="656" y="363"/>
                    <a:pt x="651" y="365"/>
                  </a:cubicBezTo>
                  <a:cubicBezTo>
                    <a:pt x="647" y="368"/>
                    <a:pt x="642" y="371"/>
                    <a:pt x="637" y="374"/>
                  </a:cubicBezTo>
                  <a:cubicBezTo>
                    <a:pt x="634" y="375"/>
                    <a:pt x="631" y="376"/>
                    <a:pt x="629" y="377"/>
                  </a:cubicBezTo>
                  <a:cubicBezTo>
                    <a:pt x="627" y="378"/>
                    <a:pt x="626" y="379"/>
                    <a:pt x="625" y="379"/>
                  </a:cubicBezTo>
                  <a:cubicBezTo>
                    <a:pt x="624" y="379"/>
                    <a:pt x="621" y="381"/>
                    <a:pt x="621" y="381"/>
                  </a:cubicBezTo>
                  <a:cubicBezTo>
                    <a:pt x="562" y="405"/>
                    <a:pt x="497" y="414"/>
                    <a:pt x="434" y="419"/>
                  </a:cubicBezTo>
                  <a:cubicBezTo>
                    <a:pt x="359" y="424"/>
                    <a:pt x="284" y="421"/>
                    <a:pt x="210" y="408"/>
                  </a:cubicBezTo>
                  <a:cubicBezTo>
                    <a:pt x="180" y="403"/>
                    <a:pt x="151" y="396"/>
                    <a:pt x="122" y="385"/>
                  </a:cubicBezTo>
                  <a:cubicBezTo>
                    <a:pt x="110" y="381"/>
                    <a:pt x="102" y="377"/>
                    <a:pt x="90" y="371"/>
                  </a:cubicBezTo>
                  <a:cubicBezTo>
                    <a:pt x="85" y="368"/>
                    <a:pt x="80" y="366"/>
                    <a:pt x="76" y="363"/>
                  </a:cubicBezTo>
                  <a:cubicBezTo>
                    <a:pt x="74" y="361"/>
                    <a:pt x="71" y="360"/>
                    <a:pt x="69" y="358"/>
                  </a:cubicBezTo>
                  <a:cubicBezTo>
                    <a:pt x="69" y="358"/>
                    <a:pt x="68" y="357"/>
                    <a:pt x="68" y="357"/>
                  </a:cubicBezTo>
                  <a:cubicBezTo>
                    <a:pt x="68" y="357"/>
                    <a:pt x="65" y="355"/>
                    <a:pt x="65" y="355"/>
                  </a:cubicBezTo>
                  <a:cubicBezTo>
                    <a:pt x="61" y="352"/>
                    <a:pt x="58" y="349"/>
                    <a:pt x="55" y="345"/>
                  </a:cubicBezTo>
                  <a:cubicBezTo>
                    <a:pt x="54" y="344"/>
                    <a:pt x="52" y="342"/>
                    <a:pt x="51" y="341"/>
                  </a:cubicBezTo>
                  <a:cubicBezTo>
                    <a:pt x="51" y="341"/>
                    <a:pt x="51" y="340"/>
                    <a:pt x="51" y="340"/>
                  </a:cubicBezTo>
                  <a:cubicBezTo>
                    <a:pt x="50" y="339"/>
                    <a:pt x="49" y="338"/>
                    <a:pt x="48" y="337"/>
                  </a:cubicBezTo>
                  <a:cubicBezTo>
                    <a:pt x="47" y="335"/>
                    <a:pt x="46" y="333"/>
                    <a:pt x="45" y="332"/>
                  </a:cubicBezTo>
                  <a:cubicBezTo>
                    <a:pt x="45" y="331"/>
                    <a:pt x="44" y="330"/>
                    <a:pt x="44" y="329"/>
                  </a:cubicBezTo>
                  <a:cubicBezTo>
                    <a:pt x="44" y="329"/>
                    <a:pt x="44" y="329"/>
                    <a:pt x="44" y="329"/>
                  </a:cubicBezTo>
                  <a:cubicBezTo>
                    <a:pt x="43" y="326"/>
                    <a:pt x="42" y="323"/>
                    <a:pt x="41" y="319"/>
                  </a:cubicBezTo>
                  <a:cubicBezTo>
                    <a:pt x="41" y="319"/>
                    <a:pt x="41" y="316"/>
                    <a:pt x="41" y="315"/>
                  </a:cubicBezTo>
                  <a:cubicBezTo>
                    <a:pt x="41" y="313"/>
                    <a:pt x="41" y="311"/>
                    <a:pt x="41" y="309"/>
                  </a:cubicBezTo>
                  <a:cubicBezTo>
                    <a:pt x="41" y="309"/>
                    <a:pt x="41" y="308"/>
                    <a:pt x="41" y="308"/>
                  </a:cubicBezTo>
                  <a:cubicBezTo>
                    <a:pt x="41" y="308"/>
                    <a:pt x="41" y="307"/>
                    <a:pt x="41" y="307"/>
                  </a:cubicBezTo>
                  <a:cubicBezTo>
                    <a:pt x="41" y="304"/>
                    <a:pt x="42" y="302"/>
                    <a:pt x="43" y="300"/>
                  </a:cubicBezTo>
                  <a:cubicBezTo>
                    <a:pt x="43" y="299"/>
                    <a:pt x="44" y="296"/>
                    <a:pt x="44" y="296"/>
                  </a:cubicBezTo>
                  <a:cubicBezTo>
                    <a:pt x="45" y="294"/>
                    <a:pt x="45" y="293"/>
                    <a:pt x="46" y="292"/>
                  </a:cubicBezTo>
                  <a:cubicBezTo>
                    <a:pt x="47" y="290"/>
                    <a:pt x="48" y="288"/>
                    <a:pt x="49" y="287"/>
                  </a:cubicBezTo>
                  <a:cubicBezTo>
                    <a:pt x="50" y="286"/>
                    <a:pt x="51" y="285"/>
                    <a:pt x="51" y="284"/>
                  </a:cubicBezTo>
                  <a:cubicBezTo>
                    <a:pt x="51" y="283"/>
                    <a:pt x="52" y="282"/>
                    <a:pt x="53" y="282"/>
                  </a:cubicBezTo>
                  <a:cubicBezTo>
                    <a:pt x="55" y="278"/>
                    <a:pt x="58" y="275"/>
                    <a:pt x="61" y="272"/>
                  </a:cubicBezTo>
                  <a:cubicBezTo>
                    <a:pt x="63" y="271"/>
                    <a:pt x="65" y="269"/>
                    <a:pt x="67" y="267"/>
                  </a:cubicBezTo>
                  <a:cubicBezTo>
                    <a:pt x="68" y="267"/>
                    <a:pt x="69" y="266"/>
                    <a:pt x="70" y="265"/>
                  </a:cubicBezTo>
                  <a:cubicBezTo>
                    <a:pt x="70" y="265"/>
                    <a:pt x="72" y="263"/>
                    <a:pt x="72" y="263"/>
                  </a:cubicBezTo>
                  <a:cubicBezTo>
                    <a:pt x="81" y="256"/>
                    <a:pt x="91" y="250"/>
                    <a:pt x="101" y="244"/>
                  </a:cubicBezTo>
                  <a:cubicBezTo>
                    <a:pt x="107" y="241"/>
                    <a:pt x="112" y="239"/>
                    <a:pt x="118" y="236"/>
                  </a:cubicBezTo>
                  <a:cubicBezTo>
                    <a:pt x="118" y="237"/>
                    <a:pt x="118" y="237"/>
                    <a:pt x="119" y="238"/>
                  </a:cubicBezTo>
                  <a:cubicBezTo>
                    <a:pt x="126" y="260"/>
                    <a:pt x="143" y="277"/>
                    <a:pt x="163" y="288"/>
                  </a:cubicBezTo>
                  <a:cubicBezTo>
                    <a:pt x="187" y="302"/>
                    <a:pt x="214" y="309"/>
                    <a:pt x="241" y="314"/>
                  </a:cubicBezTo>
                  <a:cubicBezTo>
                    <a:pt x="275" y="320"/>
                    <a:pt x="309" y="323"/>
                    <a:pt x="344" y="323"/>
                  </a:cubicBezTo>
                  <a:cubicBezTo>
                    <a:pt x="377" y="324"/>
                    <a:pt x="411" y="323"/>
                    <a:pt x="445" y="320"/>
                  </a:cubicBezTo>
                  <a:cubicBezTo>
                    <a:pt x="474" y="318"/>
                    <a:pt x="504" y="313"/>
                    <a:pt x="532" y="304"/>
                  </a:cubicBezTo>
                  <a:cubicBezTo>
                    <a:pt x="554" y="297"/>
                    <a:pt x="576" y="287"/>
                    <a:pt x="593" y="270"/>
                  </a:cubicBezTo>
                  <a:cubicBezTo>
                    <a:pt x="602" y="260"/>
                    <a:pt x="609" y="249"/>
                    <a:pt x="613" y="236"/>
                  </a:cubicBezTo>
                  <a:cubicBezTo>
                    <a:pt x="621" y="240"/>
                    <a:pt x="629" y="243"/>
                    <a:pt x="637" y="248"/>
                  </a:cubicBezTo>
                  <a:cubicBezTo>
                    <a:pt x="642" y="251"/>
                    <a:pt x="648" y="255"/>
                    <a:pt x="654" y="259"/>
                  </a:cubicBezTo>
                  <a:cubicBezTo>
                    <a:pt x="655" y="259"/>
                    <a:pt x="656" y="260"/>
                    <a:pt x="657" y="261"/>
                  </a:cubicBezTo>
                  <a:cubicBezTo>
                    <a:pt x="657" y="261"/>
                    <a:pt x="659" y="263"/>
                    <a:pt x="660" y="263"/>
                  </a:cubicBezTo>
                  <a:cubicBezTo>
                    <a:pt x="662" y="265"/>
                    <a:pt x="664" y="267"/>
                    <a:pt x="667" y="269"/>
                  </a:cubicBezTo>
                  <a:cubicBezTo>
                    <a:pt x="671" y="273"/>
                    <a:pt x="674" y="277"/>
                    <a:pt x="678" y="281"/>
                  </a:cubicBezTo>
                  <a:cubicBezTo>
                    <a:pt x="678" y="281"/>
                    <a:pt x="679" y="282"/>
                    <a:pt x="679" y="282"/>
                  </a:cubicBezTo>
                  <a:cubicBezTo>
                    <a:pt x="680" y="283"/>
                    <a:pt x="680" y="284"/>
                    <a:pt x="681" y="285"/>
                  </a:cubicBezTo>
                  <a:cubicBezTo>
                    <a:pt x="682" y="287"/>
                    <a:pt x="684" y="289"/>
                    <a:pt x="685" y="292"/>
                  </a:cubicBezTo>
                  <a:cubicBezTo>
                    <a:pt x="686" y="293"/>
                    <a:pt x="687" y="296"/>
                    <a:pt x="688" y="297"/>
                  </a:cubicBezTo>
                  <a:cubicBezTo>
                    <a:pt x="688" y="299"/>
                    <a:pt x="689" y="300"/>
                    <a:pt x="689" y="302"/>
                  </a:cubicBezTo>
                  <a:cubicBezTo>
                    <a:pt x="690" y="304"/>
                    <a:pt x="690" y="305"/>
                    <a:pt x="690" y="307"/>
                  </a:cubicBezTo>
                  <a:cubicBezTo>
                    <a:pt x="691" y="308"/>
                    <a:pt x="691" y="309"/>
                    <a:pt x="691" y="309"/>
                  </a:cubicBezTo>
                  <a:cubicBezTo>
                    <a:pt x="691" y="310"/>
                    <a:pt x="691" y="312"/>
                    <a:pt x="691" y="313"/>
                  </a:cubicBezTo>
                  <a:cubicBezTo>
                    <a:pt x="691" y="315"/>
                    <a:pt x="691" y="317"/>
                    <a:pt x="691" y="3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1" name="Group 4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89671" y="5312057"/>
            <a:ext cx="2348169" cy="337185"/>
            <a:chOff x="489671" y="5312057"/>
            <a:chExt cx="2348169" cy="337185"/>
          </a:xfrm>
        </p:grpSpPr>
        <p:sp>
          <p:nvSpPr>
            <p:cNvPr id="21" name="TextBox 20"/>
            <p:cNvSpPr txBox="1"/>
            <p:nvPr/>
          </p:nvSpPr>
          <p:spPr>
            <a:xfrm>
              <a:off x="889978" y="5312057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运维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89671" y="5315917"/>
              <a:ext cx="201699" cy="267212"/>
              <a:chOff x="8521700" y="4302125"/>
              <a:chExt cx="1241425" cy="1644650"/>
            </a:xfrm>
            <a:solidFill>
              <a:schemeClr val="bg1"/>
            </a:solidFill>
          </p:grpSpPr>
          <p:sp>
            <p:nvSpPr>
              <p:cNvPr id="30" name="Freeform 447"/>
              <p:cNvSpPr>
                <a:spLocks noEditPoints="1"/>
              </p:cNvSpPr>
              <p:nvPr/>
            </p:nvSpPr>
            <p:spPr bwMode="auto">
              <a:xfrm>
                <a:off x="9244013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5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448"/>
              <p:cNvSpPr>
                <a:spLocks noEditPoints="1"/>
              </p:cNvSpPr>
              <p:nvPr/>
            </p:nvSpPr>
            <p:spPr bwMode="auto">
              <a:xfrm>
                <a:off x="8813800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4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449"/>
              <p:cNvSpPr>
                <a:spLocks noEditPoints="1"/>
              </p:cNvSpPr>
              <p:nvPr/>
            </p:nvSpPr>
            <p:spPr bwMode="auto">
              <a:xfrm>
                <a:off x="8521700" y="4302125"/>
                <a:ext cx="1241425" cy="1644650"/>
              </a:xfrm>
              <a:custGeom>
                <a:avLst/>
                <a:gdLst>
                  <a:gd name="T0" fmla="*/ 490 w 499"/>
                  <a:gd name="T1" fmla="*/ 482 h 664"/>
                  <a:gd name="T2" fmla="*/ 473 w 499"/>
                  <a:gd name="T3" fmla="*/ 193 h 664"/>
                  <a:gd name="T4" fmla="*/ 396 w 499"/>
                  <a:gd name="T5" fmla="*/ 157 h 664"/>
                  <a:gd name="T6" fmla="*/ 144 w 499"/>
                  <a:gd name="T7" fmla="*/ 62 h 664"/>
                  <a:gd name="T8" fmla="*/ 62 w 499"/>
                  <a:gd name="T9" fmla="*/ 157 h 664"/>
                  <a:gd name="T10" fmla="*/ 24 w 499"/>
                  <a:gd name="T11" fmla="*/ 234 h 664"/>
                  <a:gd name="T12" fmla="*/ 4 w 499"/>
                  <a:gd name="T13" fmla="*/ 573 h 664"/>
                  <a:gd name="T14" fmla="*/ 36 w 499"/>
                  <a:gd name="T15" fmla="*/ 664 h 664"/>
                  <a:gd name="T16" fmla="*/ 498 w 499"/>
                  <a:gd name="T17" fmla="*/ 633 h 664"/>
                  <a:gd name="T18" fmla="*/ 499 w 499"/>
                  <a:gd name="T19" fmla="*/ 627 h 664"/>
                  <a:gd name="T20" fmla="*/ 219 w 499"/>
                  <a:gd name="T21" fmla="*/ 48 h 664"/>
                  <a:gd name="T22" fmla="*/ 276 w 499"/>
                  <a:gd name="T23" fmla="*/ 47 h 664"/>
                  <a:gd name="T24" fmla="*/ 350 w 499"/>
                  <a:gd name="T25" fmla="*/ 107 h 664"/>
                  <a:gd name="T26" fmla="*/ 348 w 499"/>
                  <a:gd name="T27" fmla="*/ 157 h 664"/>
                  <a:gd name="T28" fmla="*/ 152 w 499"/>
                  <a:gd name="T29" fmla="*/ 157 h 664"/>
                  <a:gd name="T30" fmla="*/ 159 w 499"/>
                  <a:gd name="T31" fmla="*/ 92 h 664"/>
                  <a:gd name="T32" fmla="*/ 183 w 499"/>
                  <a:gd name="T33" fmla="*/ 157 h 664"/>
                  <a:gd name="T34" fmla="*/ 250 w 499"/>
                  <a:gd name="T35" fmla="*/ 94 h 664"/>
                  <a:gd name="T36" fmla="*/ 317 w 499"/>
                  <a:gd name="T37" fmla="*/ 157 h 664"/>
                  <a:gd name="T38" fmla="*/ 468 w 499"/>
                  <a:gd name="T39" fmla="*/ 631 h 664"/>
                  <a:gd name="T40" fmla="*/ 466 w 499"/>
                  <a:gd name="T41" fmla="*/ 633 h 664"/>
                  <a:gd name="T42" fmla="*/ 464 w 499"/>
                  <a:gd name="T43" fmla="*/ 633 h 664"/>
                  <a:gd name="T44" fmla="*/ 36 w 499"/>
                  <a:gd name="T45" fmla="*/ 633 h 664"/>
                  <a:gd name="T46" fmla="*/ 32 w 499"/>
                  <a:gd name="T47" fmla="*/ 631 h 664"/>
                  <a:gd name="T48" fmla="*/ 32 w 499"/>
                  <a:gd name="T49" fmla="*/ 629 h 664"/>
                  <a:gd name="T50" fmla="*/ 33 w 499"/>
                  <a:gd name="T51" fmla="*/ 604 h 664"/>
                  <a:gd name="T52" fmla="*/ 57 w 499"/>
                  <a:gd name="T53" fmla="*/ 199 h 664"/>
                  <a:gd name="T54" fmla="*/ 58 w 499"/>
                  <a:gd name="T55" fmla="*/ 192 h 664"/>
                  <a:gd name="T56" fmla="*/ 60 w 499"/>
                  <a:gd name="T57" fmla="*/ 188 h 664"/>
                  <a:gd name="T58" fmla="*/ 61 w 499"/>
                  <a:gd name="T59" fmla="*/ 188 h 664"/>
                  <a:gd name="T60" fmla="*/ 438 w 499"/>
                  <a:gd name="T61" fmla="*/ 188 h 664"/>
                  <a:gd name="T62" fmla="*/ 439 w 499"/>
                  <a:gd name="T63" fmla="*/ 188 h 664"/>
                  <a:gd name="T64" fmla="*/ 443 w 499"/>
                  <a:gd name="T65" fmla="*/ 191 h 664"/>
                  <a:gd name="T66" fmla="*/ 442 w 499"/>
                  <a:gd name="T67" fmla="*/ 194 h 664"/>
                  <a:gd name="T68" fmla="*/ 445 w 499"/>
                  <a:gd name="T69" fmla="*/ 233 h 664"/>
                  <a:gd name="T70" fmla="*/ 468 w 499"/>
                  <a:gd name="T71" fmla="*/ 628 h 664"/>
                  <a:gd name="T72" fmla="*/ 468 w 499"/>
                  <a:gd name="T73" fmla="*/ 63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9" h="664">
                    <a:moveTo>
                      <a:pt x="499" y="627"/>
                    </a:moveTo>
                    <a:cubicBezTo>
                      <a:pt x="496" y="578"/>
                      <a:pt x="493" y="530"/>
                      <a:pt x="490" y="482"/>
                    </a:cubicBezTo>
                    <a:cubicBezTo>
                      <a:pt x="476" y="246"/>
                      <a:pt x="476" y="246"/>
                      <a:pt x="476" y="246"/>
                    </a:cubicBezTo>
                    <a:cubicBezTo>
                      <a:pt x="475" y="228"/>
                      <a:pt x="474" y="210"/>
                      <a:pt x="473" y="193"/>
                    </a:cubicBezTo>
                    <a:cubicBezTo>
                      <a:pt x="472" y="173"/>
                      <a:pt x="458" y="157"/>
                      <a:pt x="437" y="157"/>
                    </a:cubicBezTo>
                    <a:cubicBezTo>
                      <a:pt x="396" y="157"/>
                      <a:pt x="396" y="157"/>
                      <a:pt x="396" y="157"/>
                    </a:cubicBezTo>
                    <a:cubicBezTo>
                      <a:pt x="391" y="101"/>
                      <a:pt x="359" y="48"/>
                      <a:pt x="306" y="25"/>
                    </a:cubicBezTo>
                    <a:cubicBezTo>
                      <a:pt x="250" y="0"/>
                      <a:pt x="185" y="16"/>
                      <a:pt x="144" y="62"/>
                    </a:cubicBezTo>
                    <a:cubicBezTo>
                      <a:pt x="121" y="88"/>
                      <a:pt x="107" y="122"/>
                      <a:pt x="104" y="157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45" y="157"/>
                      <a:pt x="30" y="170"/>
                      <a:pt x="27" y="186"/>
                    </a:cubicBezTo>
                    <a:cubicBezTo>
                      <a:pt x="25" y="202"/>
                      <a:pt x="25" y="218"/>
                      <a:pt x="24" y="234"/>
                    </a:cubicBezTo>
                    <a:cubicBezTo>
                      <a:pt x="22" y="268"/>
                      <a:pt x="20" y="302"/>
                      <a:pt x="18" y="337"/>
                    </a:cubicBezTo>
                    <a:cubicBezTo>
                      <a:pt x="14" y="416"/>
                      <a:pt x="9" y="494"/>
                      <a:pt x="4" y="573"/>
                    </a:cubicBezTo>
                    <a:cubicBezTo>
                      <a:pt x="3" y="591"/>
                      <a:pt x="2" y="610"/>
                      <a:pt x="1" y="628"/>
                    </a:cubicBezTo>
                    <a:cubicBezTo>
                      <a:pt x="0" y="648"/>
                      <a:pt x="17" y="664"/>
                      <a:pt x="36" y="664"/>
                    </a:cubicBezTo>
                    <a:cubicBezTo>
                      <a:pt x="464" y="664"/>
                      <a:pt x="464" y="664"/>
                      <a:pt x="464" y="664"/>
                    </a:cubicBezTo>
                    <a:cubicBezTo>
                      <a:pt x="482" y="664"/>
                      <a:pt x="496" y="650"/>
                      <a:pt x="498" y="633"/>
                    </a:cubicBezTo>
                    <a:cubicBezTo>
                      <a:pt x="499" y="632"/>
                      <a:pt x="499" y="630"/>
                      <a:pt x="499" y="629"/>
                    </a:cubicBezTo>
                    <a:cubicBezTo>
                      <a:pt x="499" y="628"/>
                      <a:pt x="499" y="627"/>
                      <a:pt x="499" y="627"/>
                    </a:cubicBezTo>
                    <a:close/>
                    <a:moveTo>
                      <a:pt x="159" y="92"/>
                    </a:moveTo>
                    <a:cubicBezTo>
                      <a:pt x="173" y="72"/>
                      <a:pt x="196" y="55"/>
                      <a:pt x="219" y="48"/>
                    </a:cubicBezTo>
                    <a:cubicBezTo>
                      <a:pt x="233" y="44"/>
                      <a:pt x="244" y="43"/>
                      <a:pt x="259" y="44"/>
                    </a:cubicBezTo>
                    <a:cubicBezTo>
                      <a:pt x="264" y="44"/>
                      <a:pt x="269" y="45"/>
                      <a:pt x="276" y="47"/>
                    </a:cubicBezTo>
                    <a:cubicBezTo>
                      <a:pt x="282" y="48"/>
                      <a:pt x="289" y="51"/>
                      <a:pt x="294" y="53"/>
                    </a:cubicBezTo>
                    <a:cubicBezTo>
                      <a:pt x="319" y="64"/>
                      <a:pt x="337" y="83"/>
                      <a:pt x="350" y="107"/>
                    </a:cubicBezTo>
                    <a:cubicBezTo>
                      <a:pt x="358" y="122"/>
                      <a:pt x="363" y="140"/>
                      <a:pt x="365" y="157"/>
                    </a:cubicBezTo>
                    <a:cubicBezTo>
                      <a:pt x="348" y="157"/>
                      <a:pt x="348" y="157"/>
                      <a:pt x="348" y="157"/>
                    </a:cubicBezTo>
                    <a:cubicBezTo>
                      <a:pt x="342" y="107"/>
                      <a:pt x="303" y="63"/>
                      <a:pt x="250" y="63"/>
                    </a:cubicBezTo>
                    <a:cubicBezTo>
                      <a:pt x="197" y="62"/>
                      <a:pt x="158" y="108"/>
                      <a:pt x="152" y="157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138" y="134"/>
                      <a:pt x="145" y="112"/>
                      <a:pt x="159" y="92"/>
                    </a:cubicBezTo>
                    <a:close/>
                    <a:moveTo>
                      <a:pt x="317" y="157"/>
                    </a:moveTo>
                    <a:cubicBezTo>
                      <a:pt x="183" y="157"/>
                      <a:pt x="183" y="157"/>
                      <a:pt x="183" y="157"/>
                    </a:cubicBezTo>
                    <a:cubicBezTo>
                      <a:pt x="185" y="142"/>
                      <a:pt x="192" y="127"/>
                      <a:pt x="202" y="116"/>
                    </a:cubicBezTo>
                    <a:cubicBezTo>
                      <a:pt x="215" y="102"/>
                      <a:pt x="232" y="94"/>
                      <a:pt x="250" y="94"/>
                    </a:cubicBezTo>
                    <a:cubicBezTo>
                      <a:pt x="268" y="93"/>
                      <a:pt x="285" y="102"/>
                      <a:pt x="298" y="116"/>
                    </a:cubicBezTo>
                    <a:cubicBezTo>
                      <a:pt x="308" y="127"/>
                      <a:pt x="315" y="142"/>
                      <a:pt x="317" y="157"/>
                    </a:cubicBezTo>
                    <a:close/>
                    <a:moveTo>
                      <a:pt x="468" y="630"/>
                    </a:moveTo>
                    <a:cubicBezTo>
                      <a:pt x="468" y="630"/>
                      <a:pt x="468" y="631"/>
                      <a:pt x="468" y="631"/>
                    </a:cubicBezTo>
                    <a:cubicBezTo>
                      <a:pt x="468" y="631"/>
                      <a:pt x="467" y="631"/>
                      <a:pt x="467" y="632"/>
                    </a:cubicBezTo>
                    <a:cubicBezTo>
                      <a:pt x="466" y="632"/>
                      <a:pt x="466" y="633"/>
                      <a:pt x="466" y="633"/>
                    </a:cubicBezTo>
                    <a:cubicBezTo>
                      <a:pt x="466" y="633"/>
                      <a:pt x="466" y="633"/>
                      <a:pt x="465" y="633"/>
                    </a:cubicBezTo>
                    <a:cubicBezTo>
                      <a:pt x="466" y="632"/>
                      <a:pt x="463" y="633"/>
                      <a:pt x="464" y="633"/>
                    </a:cubicBezTo>
                    <a:cubicBezTo>
                      <a:pt x="463" y="633"/>
                      <a:pt x="463" y="633"/>
                      <a:pt x="463" y="633"/>
                    </a:cubicBezTo>
                    <a:cubicBezTo>
                      <a:pt x="36" y="633"/>
                      <a:pt x="36" y="633"/>
                      <a:pt x="36" y="633"/>
                    </a:cubicBezTo>
                    <a:cubicBezTo>
                      <a:pt x="37" y="633"/>
                      <a:pt x="34" y="632"/>
                      <a:pt x="34" y="633"/>
                    </a:cubicBezTo>
                    <a:cubicBezTo>
                      <a:pt x="34" y="632"/>
                      <a:pt x="32" y="630"/>
                      <a:pt x="32" y="631"/>
                    </a:cubicBezTo>
                    <a:cubicBezTo>
                      <a:pt x="32" y="629"/>
                      <a:pt x="31" y="629"/>
                      <a:pt x="32" y="630"/>
                    </a:cubicBezTo>
                    <a:cubicBezTo>
                      <a:pt x="32" y="628"/>
                      <a:pt x="32" y="628"/>
                      <a:pt x="32" y="629"/>
                    </a:cubicBezTo>
                    <a:cubicBezTo>
                      <a:pt x="32" y="628"/>
                      <a:pt x="32" y="627"/>
                      <a:pt x="32" y="626"/>
                    </a:cubicBezTo>
                    <a:cubicBezTo>
                      <a:pt x="33" y="604"/>
                      <a:pt x="33" y="604"/>
                      <a:pt x="33" y="604"/>
                    </a:cubicBezTo>
                    <a:cubicBezTo>
                      <a:pt x="38" y="531"/>
                      <a:pt x="42" y="459"/>
                      <a:pt x="46" y="387"/>
                    </a:cubicBezTo>
                    <a:cubicBezTo>
                      <a:pt x="50" y="324"/>
                      <a:pt x="54" y="261"/>
                      <a:pt x="57" y="199"/>
                    </a:cubicBezTo>
                    <a:cubicBezTo>
                      <a:pt x="57" y="197"/>
                      <a:pt x="57" y="195"/>
                      <a:pt x="58" y="193"/>
                    </a:cubicBezTo>
                    <a:cubicBezTo>
                      <a:pt x="58" y="192"/>
                      <a:pt x="58" y="192"/>
                      <a:pt x="58" y="192"/>
                    </a:cubicBezTo>
                    <a:cubicBezTo>
                      <a:pt x="58" y="193"/>
                      <a:pt x="58" y="190"/>
                      <a:pt x="58" y="190"/>
                    </a:cubicBezTo>
                    <a:cubicBezTo>
                      <a:pt x="58" y="190"/>
                      <a:pt x="60" y="188"/>
                      <a:pt x="60" y="188"/>
                    </a:cubicBezTo>
                    <a:cubicBezTo>
                      <a:pt x="61" y="188"/>
                      <a:pt x="61" y="187"/>
                      <a:pt x="60" y="188"/>
                    </a:cubicBezTo>
                    <a:cubicBezTo>
                      <a:pt x="62" y="188"/>
                      <a:pt x="63" y="188"/>
                      <a:pt x="61" y="188"/>
                    </a:cubicBezTo>
                    <a:cubicBezTo>
                      <a:pt x="66" y="188"/>
                      <a:pt x="70" y="188"/>
                      <a:pt x="75" y="188"/>
                    </a:cubicBezTo>
                    <a:cubicBezTo>
                      <a:pt x="438" y="188"/>
                      <a:pt x="438" y="188"/>
                      <a:pt x="438" y="188"/>
                    </a:cubicBezTo>
                    <a:cubicBezTo>
                      <a:pt x="439" y="188"/>
                      <a:pt x="438" y="188"/>
                      <a:pt x="438" y="188"/>
                    </a:cubicBezTo>
                    <a:cubicBezTo>
                      <a:pt x="438" y="188"/>
                      <a:pt x="439" y="188"/>
                      <a:pt x="439" y="188"/>
                    </a:cubicBezTo>
                    <a:cubicBezTo>
                      <a:pt x="437" y="188"/>
                      <a:pt x="442" y="189"/>
                      <a:pt x="440" y="188"/>
                    </a:cubicBezTo>
                    <a:cubicBezTo>
                      <a:pt x="442" y="190"/>
                      <a:pt x="442" y="190"/>
                      <a:pt x="443" y="191"/>
                    </a:cubicBezTo>
                    <a:cubicBezTo>
                      <a:pt x="442" y="191"/>
                      <a:pt x="442" y="192"/>
                      <a:pt x="442" y="192"/>
                    </a:cubicBezTo>
                    <a:cubicBezTo>
                      <a:pt x="442" y="193"/>
                      <a:pt x="442" y="193"/>
                      <a:pt x="442" y="194"/>
                    </a:cubicBezTo>
                    <a:cubicBezTo>
                      <a:pt x="443" y="197"/>
                      <a:pt x="443" y="199"/>
                      <a:pt x="443" y="202"/>
                    </a:cubicBezTo>
                    <a:cubicBezTo>
                      <a:pt x="443" y="212"/>
                      <a:pt x="444" y="223"/>
                      <a:pt x="445" y="233"/>
                    </a:cubicBezTo>
                    <a:cubicBezTo>
                      <a:pt x="458" y="462"/>
                      <a:pt x="458" y="462"/>
                      <a:pt x="458" y="462"/>
                    </a:cubicBezTo>
                    <a:cubicBezTo>
                      <a:pt x="461" y="517"/>
                      <a:pt x="465" y="572"/>
                      <a:pt x="468" y="628"/>
                    </a:cubicBezTo>
                    <a:cubicBezTo>
                      <a:pt x="468" y="628"/>
                      <a:pt x="468" y="628"/>
                      <a:pt x="468" y="628"/>
                    </a:cubicBezTo>
                    <a:cubicBezTo>
                      <a:pt x="468" y="629"/>
                      <a:pt x="468" y="631"/>
                      <a:pt x="468" y="6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3" name="Group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69770" y="4001345"/>
            <a:ext cx="2368070" cy="583565"/>
            <a:chOff x="469770" y="4001345"/>
            <a:chExt cx="2368070" cy="583565"/>
          </a:xfrm>
        </p:grpSpPr>
        <p:sp>
          <p:nvSpPr>
            <p:cNvPr id="19" name="TextBox 18"/>
            <p:cNvSpPr txBox="1"/>
            <p:nvPr/>
          </p:nvSpPr>
          <p:spPr>
            <a:xfrm>
              <a:off x="889978" y="4001345"/>
              <a:ext cx="1947862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投放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69770" y="4025108"/>
              <a:ext cx="241501" cy="240997"/>
              <a:chOff x="8380413" y="4381500"/>
              <a:chExt cx="1520825" cy="1517650"/>
            </a:xfrm>
            <a:solidFill>
              <a:schemeClr val="bg1"/>
            </a:solidFill>
          </p:grpSpPr>
          <p:sp>
            <p:nvSpPr>
              <p:cNvPr id="34" name="Freeform 71"/>
              <p:cNvSpPr/>
              <p:nvPr/>
            </p:nvSpPr>
            <p:spPr bwMode="auto">
              <a:xfrm>
                <a:off x="8550276" y="5156200"/>
                <a:ext cx="576263" cy="574675"/>
              </a:xfrm>
              <a:custGeom>
                <a:avLst/>
                <a:gdLst>
                  <a:gd name="T0" fmla="*/ 109 w 232"/>
                  <a:gd name="T1" fmla="*/ 89 h 232"/>
                  <a:gd name="T2" fmla="*/ 31 w 232"/>
                  <a:gd name="T3" fmla="*/ 12 h 232"/>
                  <a:gd name="T4" fmla="*/ 12 w 232"/>
                  <a:gd name="T5" fmla="*/ 31 h 232"/>
                  <a:gd name="T6" fmla="*/ 123 w 232"/>
                  <a:gd name="T7" fmla="*/ 142 h 232"/>
                  <a:gd name="T8" fmla="*/ 201 w 232"/>
                  <a:gd name="T9" fmla="*/ 220 h 232"/>
                  <a:gd name="T10" fmla="*/ 220 w 232"/>
                  <a:gd name="T11" fmla="*/ 200 h 232"/>
                  <a:gd name="T12" fmla="*/ 109 w 232"/>
                  <a:gd name="T13" fmla="*/ 8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232">
                    <a:moveTo>
                      <a:pt x="109" y="89"/>
                    </a:moveTo>
                    <a:cubicBezTo>
                      <a:pt x="83" y="63"/>
                      <a:pt x="57" y="38"/>
                      <a:pt x="31" y="12"/>
                    </a:cubicBezTo>
                    <a:cubicBezTo>
                      <a:pt x="19" y="0"/>
                      <a:pt x="0" y="19"/>
                      <a:pt x="12" y="31"/>
                    </a:cubicBezTo>
                    <a:cubicBezTo>
                      <a:pt x="49" y="68"/>
                      <a:pt x="86" y="105"/>
                      <a:pt x="123" y="142"/>
                    </a:cubicBezTo>
                    <a:cubicBezTo>
                      <a:pt x="149" y="168"/>
                      <a:pt x="175" y="194"/>
                      <a:pt x="201" y="220"/>
                    </a:cubicBezTo>
                    <a:cubicBezTo>
                      <a:pt x="213" y="232"/>
                      <a:pt x="232" y="213"/>
                      <a:pt x="220" y="200"/>
                    </a:cubicBezTo>
                    <a:cubicBezTo>
                      <a:pt x="183" y="163"/>
                      <a:pt x="146" y="126"/>
                      <a:pt x="109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72"/>
              <p:cNvSpPr>
                <a:spLocks noEditPoints="1"/>
              </p:cNvSpPr>
              <p:nvPr/>
            </p:nvSpPr>
            <p:spPr bwMode="auto">
              <a:xfrm>
                <a:off x="8380413" y="4381500"/>
                <a:ext cx="1520825" cy="1517650"/>
              </a:xfrm>
              <a:custGeom>
                <a:avLst/>
                <a:gdLst>
                  <a:gd name="T0" fmla="*/ 612 w 612"/>
                  <a:gd name="T1" fmla="*/ 266 h 612"/>
                  <a:gd name="T2" fmla="*/ 611 w 612"/>
                  <a:gd name="T3" fmla="*/ 257 h 612"/>
                  <a:gd name="T4" fmla="*/ 609 w 612"/>
                  <a:gd name="T5" fmla="*/ 220 h 612"/>
                  <a:gd name="T6" fmla="*/ 604 w 612"/>
                  <a:gd name="T7" fmla="*/ 113 h 612"/>
                  <a:gd name="T8" fmla="*/ 600 w 612"/>
                  <a:gd name="T9" fmla="*/ 51 h 612"/>
                  <a:gd name="T10" fmla="*/ 559 w 612"/>
                  <a:gd name="T11" fmla="*/ 11 h 612"/>
                  <a:gd name="T12" fmla="*/ 532 w 612"/>
                  <a:gd name="T13" fmla="*/ 10 h 612"/>
                  <a:gd name="T14" fmla="*/ 349 w 612"/>
                  <a:gd name="T15" fmla="*/ 0 h 612"/>
                  <a:gd name="T16" fmla="*/ 326 w 612"/>
                  <a:gd name="T17" fmla="*/ 5 h 612"/>
                  <a:gd name="T18" fmla="*/ 319 w 612"/>
                  <a:gd name="T19" fmla="*/ 9 h 612"/>
                  <a:gd name="T20" fmla="*/ 235 w 612"/>
                  <a:gd name="T21" fmla="*/ 93 h 612"/>
                  <a:gd name="T22" fmla="*/ 83 w 612"/>
                  <a:gd name="T23" fmla="*/ 245 h 612"/>
                  <a:gd name="T24" fmla="*/ 28 w 612"/>
                  <a:gd name="T25" fmla="*/ 299 h 612"/>
                  <a:gd name="T26" fmla="*/ 15 w 612"/>
                  <a:gd name="T27" fmla="*/ 313 h 612"/>
                  <a:gd name="T28" fmla="*/ 0 w 612"/>
                  <a:gd name="T29" fmla="*/ 348 h 612"/>
                  <a:gd name="T30" fmla="*/ 37 w 612"/>
                  <a:gd name="T31" fmla="*/ 403 h 612"/>
                  <a:gd name="T32" fmla="*/ 104 w 612"/>
                  <a:gd name="T33" fmla="*/ 470 h 612"/>
                  <a:gd name="T34" fmla="*/ 228 w 612"/>
                  <a:gd name="T35" fmla="*/ 594 h 612"/>
                  <a:gd name="T36" fmla="*/ 267 w 612"/>
                  <a:gd name="T37" fmla="*/ 612 h 612"/>
                  <a:gd name="T38" fmla="*/ 299 w 612"/>
                  <a:gd name="T39" fmla="*/ 597 h 612"/>
                  <a:gd name="T40" fmla="*/ 337 w 612"/>
                  <a:gd name="T41" fmla="*/ 559 h 612"/>
                  <a:gd name="T42" fmla="*/ 483 w 612"/>
                  <a:gd name="T43" fmla="*/ 413 h 612"/>
                  <a:gd name="T44" fmla="*/ 597 w 612"/>
                  <a:gd name="T45" fmla="*/ 299 h 612"/>
                  <a:gd name="T46" fmla="*/ 603 w 612"/>
                  <a:gd name="T47" fmla="*/ 293 h 612"/>
                  <a:gd name="T48" fmla="*/ 606 w 612"/>
                  <a:gd name="T49" fmla="*/ 287 h 612"/>
                  <a:gd name="T50" fmla="*/ 612 w 612"/>
                  <a:gd name="T51" fmla="*/ 266 h 612"/>
                  <a:gd name="T52" fmla="*/ 584 w 612"/>
                  <a:gd name="T53" fmla="*/ 273 h 612"/>
                  <a:gd name="T54" fmla="*/ 582 w 612"/>
                  <a:gd name="T55" fmla="*/ 276 h 612"/>
                  <a:gd name="T56" fmla="*/ 500 w 612"/>
                  <a:gd name="T57" fmla="*/ 358 h 612"/>
                  <a:gd name="T58" fmla="*/ 348 w 612"/>
                  <a:gd name="T59" fmla="*/ 510 h 612"/>
                  <a:gd name="T60" fmla="*/ 293 w 612"/>
                  <a:gd name="T61" fmla="*/ 564 h 612"/>
                  <a:gd name="T62" fmla="*/ 280 w 612"/>
                  <a:gd name="T63" fmla="*/ 578 h 612"/>
                  <a:gd name="T64" fmla="*/ 277 w 612"/>
                  <a:gd name="T65" fmla="*/ 580 h 612"/>
                  <a:gd name="T66" fmla="*/ 272 w 612"/>
                  <a:gd name="T67" fmla="*/ 584 h 612"/>
                  <a:gd name="T68" fmla="*/ 265 w 612"/>
                  <a:gd name="T69" fmla="*/ 585 h 612"/>
                  <a:gd name="T70" fmla="*/ 263 w 612"/>
                  <a:gd name="T71" fmla="*/ 585 h 612"/>
                  <a:gd name="T72" fmla="*/ 257 w 612"/>
                  <a:gd name="T73" fmla="*/ 583 h 612"/>
                  <a:gd name="T74" fmla="*/ 243 w 612"/>
                  <a:gd name="T75" fmla="*/ 571 h 612"/>
                  <a:gd name="T76" fmla="*/ 222 w 612"/>
                  <a:gd name="T77" fmla="*/ 550 h 612"/>
                  <a:gd name="T78" fmla="*/ 151 w 612"/>
                  <a:gd name="T79" fmla="*/ 479 h 612"/>
                  <a:gd name="T80" fmla="*/ 35 w 612"/>
                  <a:gd name="T81" fmla="*/ 363 h 612"/>
                  <a:gd name="T82" fmla="*/ 28 w 612"/>
                  <a:gd name="T83" fmla="*/ 353 h 612"/>
                  <a:gd name="T84" fmla="*/ 32 w 612"/>
                  <a:gd name="T85" fmla="*/ 334 h 612"/>
                  <a:gd name="T86" fmla="*/ 40 w 612"/>
                  <a:gd name="T87" fmla="*/ 326 h 612"/>
                  <a:gd name="T88" fmla="*/ 86 w 612"/>
                  <a:gd name="T89" fmla="*/ 280 h 612"/>
                  <a:gd name="T90" fmla="*/ 236 w 612"/>
                  <a:gd name="T91" fmla="*/ 130 h 612"/>
                  <a:gd name="T92" fmla="*/ 335 w 612"/>
                  <a:gd name="T93" fmla="*/ 30 h 612"/>
                  <a:gd name="T94" fmla="*/ 339 w 612"/>
                  <a:gd name="T95" fmla="*/ 28 h 612"/>
                  <a:gd name="T96" fmla="*/ 358 w 612"/>
                  <a:gd name="T97" fmla="*/ 28 h 612"/>
                  <a:gd name="T98" fmla="*/ 398 w 612"/>
                  <a:gd name="T99" fmla="*/ 30 h 612"/>
                  <a:gd name="T100" fmla="*/ 505 w 612"/>
                  <a:gd name="T101" fmla="*/ 35 h 612"/>
                  <a:gd name="T102" fmla="*/ 546 w 612"/>
                  <a:gd name="T103" fmla="*/ 38 h 612"/>
                  <a:gd name="T104" fmla="*/ 558 w 612"/>
                  <a:gd name="T105" fmla="*/ 38 h 612"/>
                  <a:gd name="T106" fmla="*/ 565 w 612"/>
                  <a:gd name="T107" fmla="*/ 39 h 612"/>
                  <a:gd name="T108" fmla="*/ 574 w 612"/>
                  <a:gd name="T109" fmla="*/ 51 h 612"/>
                  <a:gd name="T110" fmla="*/ 574 w 612"/>
                  <a:gd name="T111" fmla="*/ 59 h 612"/>
                  <a:gd name="T112" fmla="*/ 576 w 612"/>
                  <a:gd name="T113" fmla="*/ 95 h 612"/>
                  <a:gd name="T114" fmla="*/ 585 w 612"/>
                  <a:gd name="T115" fmla="*/ 267 h 612"/>
                  <a:gd name="T116" fmla="*/ 584 w 612"/>
                  <a:gd name="T117" fmla="*/ 273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2" h="612">
                    <a:moveTo>
                      <a:pt x="612" y="266"/>
                    </a:moveTo>
                    <a:cubicBezTo>
                      <a:pt x="612" y="263"/>
                      <a:pt x="611" y="260"/>
                      <a:pt x="611" y="257"/>
                    </a:cubicBezTo>
                    <a:cubicBezTo>
                      <a:pt x="611" y="245"/>
                      <a:pt x="610" y="232"/>
                      <a:pt x="609" y="220"/>
                    </a:cubicBezTo>
                    <a:cubicBezTo>
                      <a:pt x="607" y="184"/>
                      <a:pt x="606" y="148"/>
                      <a:pt x="604" y="113"/>
                    </a:cubicBezTo>
                    <a:cubicBezTo>
                      <a:pt x="603" y="92"/>
                      <a:pt x="601" y="71"/>
                      <a:pt x="600" y="51"/>
                    </a:cubicBezTo>
                    <a:cubicBezTo>
                      <a:pt x="599" y="28"/>
                      <a:pt x="581" y="12"/>
                      <a:pt x="559" y="11"/>
                    </a:cubicBezTo>
                    <a:cubicBezTo>
                      <a:pt x="550" y="11"/>
                      <a:pt x="541" y="10"/>
                      <a:pt x="532" y="10"/>
                    </a:cubicBezTo>
                    <a:cubicBezTo>
                      <a:pt x="471" y="7"/>
                      <a:pt x="410" y="3"/>
                      <a:pt x="349" y="0"/>
                    </a:cubicBezTo>
                    <a:cubicBezTo>
                      <a:pt x="340" y="0"/>
                      <a:pt x="333" y="1"/>
                      <a:pt x="326" y="5"/>
                    </a:cubicBezTo>
                    <a:cubicBezTo>
                      <a:pt x="323" y="6"/>
                      <a:pt x="321" y="7"/>
                      <a:pt x="319" y="9"/>
                    </a:cubicBezTo>
                    <a:cubicBezTo>
                      <a:pt x="291" y="37"/>
                      <a:pt x="263" y="65"/>
                      <a:pt x="235" y="93"/>
                    </a:cubicBezTo>
                    <a:cubicBezTo>
                      <a:pt x="184" y="144"/>
                      <a:pt x="133" y="194"/>
                      <a:pt x="83" y="245"/>
                    </a:cubicBezTo>
                    <a:cubicBezTo>
                      <a:pt x="65" y="263"/>
                      <a:pt x="46" y="281"/>
                      <a:pt x="28" y="299"/>
                    </a:cubicBezTo>
                    <a:cubicBezTo>
                      <a:pt x="24" y="304"/>
                      <a:pt x="19" y="308"/>
                      <a:pt x="15" y="313"/>
                    </a:cubicBezTo>
                    <a:cubicBezTo>
                      <a:pt x="5" y="322"/>
                      <a:pt x="0" y="334"/>
                      <a:pt x="0" y="348"/>
                    </a:cubicBezTo>
                    <a:cubicBezTo>
                      <a:pt x="1" y="372"/>
                      <a:pt x="21" y="387"/>
                      <a:pt x="37" y="403"/>
                    </a:cubicBezTo>
                    <a:cubicBezTo>
                      <a:pt x="59" y="425"/>
                      <a:pt x="81" y="448"/>
                      <a:pt x="104" y="470"/>
                    </a:cubicBezTo>
                    <a:cubicBezTo>
                      <a:pt x="228" y="594"/>
                      <a:pt x="228" y="594"/>
                      <a:pt x="228" y="594"/>
                    </a:cubicBezTo>
                    <a:cubicBezTo>
                      <a:pt x="238" y="605"/>
                      <a:pt x="251" y="612"/>
                      <a:pt x="267" y="612"/>
                    </a:cubicBezTo>
                    <a:cubicBezTo>
                      <a:pt x="280" y="611"/>
                      <a:pt x="290" y="605"/>
                      <a:pt x="299" y="597"/>
                    </a:cubicBezTo>
                    <a:cubicBezTo>
                      <a:pt x="312" y="584"/>
                      <a:pt x="324" y="571"/>
                      <a:pt x="337" y="559"/>
                    </a:cubicBezTo>
                    <a:cubicBezTo>
                      <a:pt x="483" y="413"/>
                      <a:pt x="483" y="413"/>
                      <a:pt x="483" y="413"/>
                    </a:cubicBezTo>
                    <a:cubicBezTo>
                      <a:pt x="521" y="375"/>
                      <a:pt x="559" y="337"/>
                      <a:pt x="597" y="299"/>
                    </a:cubicBezTo>
                    <a:cubicBezTo>
                      <a:pt x="599" y="297"/>
                      <a:pt x="601" y="295"/>
                      <a:pt x="603" y="293"/>
                    </a:cubicBezTo>
                    <a:cubicBezTo>
                      <a:pt x="605" y="291"/>
                      <a:pt x="606" y="289"/>
                      <a:pt x="606" y="287"/>
                    </a:cubicBezTo>
                    <a:cubicBezTo>
                      <a:pt x="610" y="280"/>
                      <a:pt x="612" y="274"/>
                      <a:pt x="612" y="266"/>
                    </a:cubicBezTo>
                    <a:close/>
                    <a:moveTo>
                      <a:pt x="584" y="273"/>
                    </a:moveTo>
                    <a:cubicBezTo>
                      <a:pt x="583" y="274"/>
                      <a:pt x="582" y="275"/>
                      <a:pt x="582" y="276"/>
                    </a:cubicBezTo>
                    <a:cubicBezTo>
                      <a:pt x="500" y="358"/>
                      <a:pt x="500" y="358"/>
                      <a:pt x="500" y="358"/>
                    </a:cubicBezTo>
                    <a:cubicBezTo>
                      <a:pt x="449" y="409"/>
                      <a:pt x="398" y="459"/>
                      <a:pt x="348" y="510"/>
                    </a:cubicBezTo>
                    <a:cubicBezTo>
                      <a:pt x="329" y="528"/>
                      <a:pt x="311" y="546"/>
                      <a:pt x="293" y="564"/>
                    </a:cubicBezTo>
                    <a:cubicBezTo>
                      <a:pt x="289" y="569"/>
                      <a:pt x="284" y="573"/>
                      <a:pt x="280" y="578"/>
                    </a:cubicBezTo>
                    <a:cubicBezTo>
                      <a:pt x="277" y="580"/>
                      <a:pt x="277" y="580"/>
                      <a:pt x="277" y="580"/>
                    </a:cubicBezTo>
                    <a:cubicBezTo>
                      <a:pt x="276" y="582"/>
                      <a:pt x="274" y="583"/>
                      <a:pt x="272" y="584"/>
                    </a:cubicBezTo>
                    <a:cubicBezTo>
                      <a:pt x="269" y="585"/>
                      <a:pt x="268" y="585"/>
                      <a:pt x="265" y="585"/>
                    </a:cubicBezTo>
                    <a:cubicBezTo>
                      <a:pt x="265" y="585"/>
                      <a:pt x="262" y="584"/>
                      <a:pt x="263" y="585"/>
                    </a:cubicBezTo>
                    <a:cubicBezTo>
                      <a:pt x="261" y="584"/>
                      <a:pt x="259" y="584"/>
                      <a:pt x="257" y="583"/>
                    </a:cubicBezTo>
                    <a:cubicBezTo>
                      <a:pt x="252" y="581"/>
                      <a:pt x="247" y="576"/>
                      <a:pt x="243" y="571"/>
                    </a:cubicBezTo>
                    <a:cubicBezTo>
                      <a:pt x="236" y="564"/>
                      <a:pt x="229" y="557"/>
                      <a:pt x="222" y="550"/>
                    </a:cubicBezTo>
                    <a:cubicBezTo>
                      <a:pt x="151" y="479"/>
                      <a:pt x="151" y="479"/>
                      <a:pt x="151" y="479"/>
                    </a:cubicBezTo>
                    <a:cubicBezTo>
                      <a:pt x="112" y="441"/>
                      <a:pt x="74" y="402"/>
                      <a:pt x="35" y="363"/>
                    </a:cubicBezTo>
                    <a:cubicBezTo>
                      <a:pt x="32" y="360"/>
                      <a:pt x="29" y="356"/>
                      <a:pt x="28" y="353"/>
                    </a:cubicBezTo>
                    <a:cubicBezTo>
                      <a:pt x="26" y="346"/>
                      <a:pt x="27" y="339"/>
                      <a:pt x="32" y="334"/>
                    </a:cubicBezTo>
                    <a:cubicBezTo>
                      <a:pt x="34" y="331"/>
                      <a:pt x="37" y="329"/>
                      <a:pt x="40" y="326"/>
                    </a:cubicBezTo>
                    <a:cubicBezTo>
                      <a:pt x="55" y="311"/>
                      <a:pt x="71" y="295"/>
                      <a:pt x="86" y="280"/>
                    </a:cubicBezTo>
                    <a:cubicBezTo>
                      <a:pt x="136" y="230"/>
                      <a:pt x="186" y="180"/>
                      <a:pt x="236" y="130"/>
                    </a:cubicBezTo>
                    <a:cubicBezTo>
                      <a:pt x="269" y="96"/>
                      <a:pt x="302" y="63"/>
                      <a:pt x="335" y="30"/>
                    </a:cubicBezTo>
                    <a:cubicBezTo>
                      <a:pt x="337" y="30"/>
                      <a:pt x="338" y="29"/>
                      <a:pt x="339" y="28"/>
                    </a:cubicBezTo>
                    <a:cubicBezTo>
                      <a:pt x="342" y="25"/>
                      <a:pt x="353" y="27"/>
                      <a:pt x="358" y="28"/>
                    </a:cubicBezTo>
                    <a:cubicBezTo>
                      <a:pt x="371" y="28"/>
                      <a:pt x="384" y="29"/>
                      <a:pt x="398" y="30"/>
                    </a:cubicBezTo>
                    <a:cubicBezTo>
                      <a:pt x="434" y="32"/>
                      <a:pt x="469" y="33"/>
                      <a:pt x="505" y="35"/>
                    </a:cubicBezTo>
                    <a:cubicBezTo>
                      <a:pt x="519" y="36"/>
                      <a:pt x="533" y="37"/>
                      <a:pt x="546" y="38"/>
                    </a:cubicBezTo>
                    <a:cubicBezTo>
                      <a:pt x="550" y="38"/>
                      <a:pt x="554" y="38"/>
                      <a:pt x="558" y="38"/>
                    </a:cubicBezTo>
                    <a:cubicBezTo>
                      <a:pt x="561" y="38"/>
                      <a:pt x="562" y="38"/>
                      <a:pt x="565" y="39"/>
                    </a:cubicBezTo>
                    <a:cubicBezTo>
                      <a:pt x="569" y="41"/>
                      <a:pt x="573" y="47"/>
                      <a:pt x="574" y="51"/>
                    </a:cubicBezTo>
                    <a:cubicBezTo>
                      <a:pt x="574" y="54"/>
                      <a:pt x="574" y="57"/>
                      <a:pt x="574" y="59"/>
                    </a:cubicBezTo>
                    <a:cubicBezTo>
                      <a:pt x="575" y="71"/>
                      <a:pt x="575" y="83"/>
                      <a:pt x="576" y="95"/>
                    </a:cubicBezTo>
                    <a:cubicBezTo>
                      <a:pt x="579" y="152"/>
                      <a:pt x="582" y="209"/>
                      <a:pt x="585" y="267"/>
                    </a:cubicBezTo>
                    <a:cubicBezTo>
                      <a:pt x="585" y="269"/>
                      <a:pt x="585" y="272"/>
                      <a:pt x="584" y="2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73"/>
              <p:cNvSpPr>
                <a:spLocks noEditPoints="1"/>
              </p:cNvSpPr>
              <p:nvPr/>
            </p:nvSpPr>
            <p:spPr bwMode="auto">
              <a:xfrm>
                <a:off x="9372601" y="4637088"/>
                <a:ext cx="277813" cy="277813"/>
              </a:xfrm>
              <a:custGeom>
                <a:avLst/>
                <a:gdLst>
                  <a:gd name="T0" fmla="*/ 20 w 112"/>
                  <a:gd name="T1" fmla="*/ 21 h 112"/>
                  <a:gd name="T2" fmla="*/ 18 w 112"/>
                  <a:gd name="T3" fmla="*/ 91 h 112"/>
                  <a:gd name="T4" fmla="*/ 20 w 112"/>
                  <a:gd name="T5" fmla="*/ 93 h 112"/>
                  <a:gd name="T6" fmla="*/ 21 w 112"/>
                  <a:gd name="T7" fmla="*/ 94 h 112"/>
                  <a:gd name="T8" fmla="*/ 91 w 112"/>
                  <a:gd name="T9" fmla="*/ 93 h 112"/>
                  <a:gd name="T10" fmla="*/ 91 w 112"/>
                  <a:gd name="T11" fmla="*/ 21 h 112"/>
                  <a:gd name="T12" fmla="*/ 20 w 112"/>
                  <a:gd name="T13" fmla="*/ 21 h 112"/>
                  <a:gd name="T14" fmla="*/ 72 w 112"/>
                  <a:gd name="T15" fmla="*/ 73 h 112"/>
                  <a:gd name="T16" fmla="*/ 39 w 112"/>
                  <a:gd name="T17" fmla="*/ 73 h 112"/>
                  <a:gd name="T18" fmla="*/ 39 w 112"/>
                  <a:gd name="T19" fmla="*/ 40 h 112"/>
                  <a:gd name="T20" fmla="*/ 72 w 112"/>
                  <a:gd name="T21" fmla="*/ 40 h 112"/>
                  <a:gd name="T22" fmla="*/ 72 w 112"/>
                  <a:gd name="T23" fmla="*/ 7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2" h="112">
                    <a:moveTo>
                      <a:pt x="20" y="21"/>
                    </a:moveTo>
                    <a:cubicBezTo>
                      <a:pt x="0" y="40"/>
                      <a:pt x="1" y="71"/>
                      <a:pt x="18" y="91"/>
                    </a:cubicBezTo>
                    <a:cubicBezTo>
                      <a:pt x="19" y="92"/>
                      <a:pt x="19" y="92"/>
                      <a:pt x="20" y="93"/>
                    </a:cubicBezTo>
                    <a:cubicBezTo>
                      <a:pt x="20" y="93"/>
                      <a:pt x="20" y="93"/>
                      <a:pt x="21" y="94"/>
                    </a:cubicBezTo>
                    <a:cubicBezTo>
                      <a:pt x="41" y="112"/>
                      <a:pt x="72" y="111"/>
                      <a:pt x="91" y="93"/>
                    </a:cubicBezTo>
                    <a:cubicBezTo>
                      <a:pt x="112" y="73"/>
                      <a:pt x="110" y="40"/>
                      <a:pt x="91" y="21"/>
                    </a:cubicBezTo>
                    <a:cubicBezTo>
                      <a:pt x="72" y="0"/>
                      <a:pt x="39" y="2"/>
                      <a:pt x="20" y="21"/>
                    </a:cubicBezTo>
                    <a:close/>
                    <a:moveTo>
                      <a:pt x="72" y="73"/>
                    </a:moveTo>
                    <a:cubicBezTo>
                      <a:pt x="63" y="83"/>
                      <a:pt x="48" y="83"/>
                      <a:pt x="39" y="73"/>
                    </a:cubicBezTo>
                    <a:cubicBezTo>
                      <a:pt x="29" y="64"/>
                      <a:pt x="29" y="49"/>
                      <a:pt x="39" y="40"/>
                    </a:cubicBezTo>
                    <a:cubicBezTo>
                      <a:pt x="48" y="30"/>
                      <a:pt x="63" y="31"/>
                      <a:pt x="72" y="40"/>
                    </a:cubicBezTo>
                    <a:cubicBezTo>
                      <a:pt x="82" y="49"/>
                      <a:pt x="81" y="64"/>
                      <a:pt x="7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" name="Group 4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77155" y="4656701"/>
            <a:ext cx="2360685" cy="337185"/>
            <a:chOff x="477155" y="4656701"/>
            <a:chExt cx="2360685" cy="337185"/>
          </a:xfrm>
        </p:grpSpPr>
        <p:sp>
          <p:nvSpPr>
            <p:cNvPr id="20" name="TextBox 19"/>
            <p:cNvSpPr txBox="1"/>
            <p:nvPr/>
          </p:nvSpPr>
          <p:spPr>
            <a:xfrm>
              <a:off x="889978" y="4656701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扩张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77155" y="4688508"/>
              <a:ext cx="226730" cy="229772"/>
              <a:chOff x="8375651" y="4357688"/>
              <a:chExt cx="1538288" cy="1558925"/>
            </a:xfrm>
            <a:solidFill>
              <a:schemeClr val="bg1"/>
            </a:solidFill>
          </p:grpSpPr>
          <p:sp>
            <p:nvSpPr>
              <p:cNvPr id="38" name="Freeform 77"/>
              <p:cNvSpPr/>
              <p:nvPr/>
            </p:nvSpPr>
            <p:spPr bwMode="auto">
              <a:xfrm>
                <a:off x="8858251" y="4357688"/>
                <a:ext cx="571500" cy="552450"/>
              </a:xfrm>
              <a:custGeom>
                <a:avLst/>
                <a:gdLst>
                  <a:gd name="T0" fmla="*/ 32 w 230"/>
                  <a:gd name="T1" fmla="*/ 210 h 223"/>
                  <a:gd name="T2" fmla="*/ 114 w 230"/>
                  <a:gd name="T3" fmla="*/ 176 h 223"/>
                  <a:gd name="T4" fmla="*/ 120 w 230"/>
                  <a:gd name="T5" fmla="*/ 176 h 223"/>
                  <a:gd name="T6" fmla="*/ 199 w 230"/>
                  <a:gd name="T7" fmla="*/ 211 h 223"/>
                  <a:gd name="T8" fmla="*/ 218 w 230"/>
                  <a:gd name="T9" fmla="*/ 191 h 223"/>
                  <a:gd name="T10" fmla="*/ 131 w 230"/>
                  <a:gd name="T11" fmla="*/ 149 h 223"/>
                  <a:gd name="T12" fmla="*/ 131 w 230"/>
                  <a:gd name="T13" fmla="*/ 116 h 223"/>
                  <a:gd name="T14" fmla="*/ 169 w 230"/>
                  <a:gd name="T15" fmla="*/ 81 h 223"/>
                  <a:gd name="T16" fmla="*/ 154 w 230"/>
                  <a:gd name="T17" fmla="*/ 19 h 223"/>
                  <a:gd name="T18" fmla="*/ 90 w 230"/>
                  <a:gd name="T19" fmla="*/ 10 h 223"/>
                  <a:gd name="T20" fmla="*/ 58 w 230"/>
                  <a:gd name="T21" fmla="*/ 63 h 223"/>
                  <a:gd name="T22" fmla="*/ 85 w 230"/>
                  <a:gd name="T23" fmla="*/ 63 h 223"/>
                  <a:gd name="T24" fmla="*/ 102 w 230"/>
                  <a:gd name="T25" fmla="*/ 34 h 223"/>
                  <a:gd name="T26" fmla="*/ 135 w 230"/>
                  <a:gd name="T27" fmla="*/ 39 h 223"/>
                  <a:gd name="T28" fmla="*/ 143 w 230"/>
                  <a:gd name="T29" fmla="*/ 72 h 223"/>
                  <a:gd name="T30" fmla="*/ 117 w 230"/>
                  <a:gd name="T31" fmla="*/ 91 h 223"/>
                  <a:gd name="T32" fmla="*/ 104 w 230"/>
                  <a:gd name="T33" fmla="*/ 105 h 223"/>
                  <a:gd name="T34" fmla="*/ 104 w 230"/>
                  <a:gd name="T35" fmla="*/ 149 h 223"/>
                  <a:gd name="T36" fmla="*/ 12 w 230"/>
                  <a:gd name="T37" fmla="*/ 191 h 223"/>
                  <a:gd name="T38" fmla="*/ 32 w 230"/>
                  <a:gd name="T39" fmla="*/ 21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0" h="223">
                    <a:moveTo>
                      <a:pt x="32" y="210"/>
                    </a:moveTo>
                    <a:cubicBezTo>
                      <a:pt x="54" y="187"/>
                      <a:pt x="84" y="176"/>
                      <a:pt x="114" y="176"/>
                    </a:cubicBezTo>
                    <a:cubicBezTo>
                      <a:pt x="116" y="176"/>
                      <a:pt x="118" y="176"/>
                      <a:pt x="120" y="176"/>
                    </a:cubicBezTo>
                    <a:cubicBezTo>
                      <a:pt x="149" y="177"/>
                      <a:pt x="177" y="189"/>
                      <a:pt x="199" y="211"/>
                    </a:cubicBezTo>
                    <a:cubicBezTo>
                      <a:pt x="211" y="223"/>
                      <a:pt x="230" y="204"/>
                      <a:pt x="218" y="191"/>
                    </a:cubicBezTo>
                    <a:cubicBezTo>
                      <a:pt x="194" y="168"/>
                      <a:pt x="164" y="153"/>
                      <a:pt x="131" y="149"/>
                    </a:cubicBezTo>
                    <a:cubicBezTo>
                      <a:pt x="131" y="116"/>
                      <a:pt x="131" y="116"/>
                      <a:pt x="131" y="116"/>
                    </a:cubicBezTo>
                    <a:cubicBezTo>
                      <a:pt x="148" y="111"/>
                      <a:pt x="162" y="98"/>
                      <a:pt x="169" y="81"/>
                    </a:cubicBezTo>
                    <a:cubicBezTo>
                      <a:pt x="177" y="60"/>
                      <a:pt x="170" y="34"/>
                      <a:pt x="154" y="19"/>
                    </a:cubicBezTo>
                    <a:cubicBezTo>
                      <a:pt x="137" y="3"/>
                      <a:pt x="111" y="0"/>
                      <a:pt x="90" y="10"/>
                    </a:cubicBezTo>
                    <a:cubicBezTo>
                      <a:pt x="70" y="19"/>
                      <a:pt x="57" y="42"/>
                      <a:pt x="58" y="63"/>
                    </a:cubicBezTo>
                    <a:cubicBezTo>
                      <a:pt x="58" y="81"/>
                      <a:pt x="86" y="81"/>
                      <a:pt x="85" y="63"/>
                    </a:cubicBezTo>
                    <a:cubicBezTo>
                      <a:pt x="85" y="50"/>
                      <a:pt x="91" y="40"/>
                      <a:pt x="102" y="34"/>
                    </a:cubicBezTo>
                    <a:cubicBezTo>
                      <a:pt x="112" y="29"/>
                      <a:pt x="127" y="31"/>
                      <a:pt x="135" y="39"/>
                    </a:cubicBezTo>
                    <a:cubicBezTo>
                      <a:pt x="145" y="47"/>
                      <a:pt x="147" y="60"/>
                      <a:pt x="143" y="72"/>
                    </a:cubicBezTo>
                    <a:cubicBezTo>
                      <a:pt x="140" y="83"/>
                      <a:pt x="128" y="91"/>
                      <a:pt x="117" y="91"/>
                    </a:cubicBezTo>
                    <a:cubicBezTo>
                      <a:pt x="110" y="92"/>
                      <a:pt x="104" y="97"/>
                      <a:pt x="104" y="105"/>
                    </a:cubicBezTo>
                    <a:cubicBezTo>
                      <a:pt x="104" y="149"/>
                      <a:pt x="104" y="149"/>
                      <a:pt x="104" y="149"/>
                    </a:cubicBezTo>
                    <a:cubicBezTo>
                      <a:pt x="69" y="151"/>
                      <a:pt x="37" y="167"/>
                      <a:pt x="12" y="191"/>
                    </a:cubicBezTo>
                    <a:cubicBezTo>
                      <a:pt x="0" y="203"/>
                      <a:pt x="19" y="222"/>
                      <a:pt x="32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78"/>
              <p:cNvSpPr>
                <a:spLocks noEditPoints="1"/>
              </p:cNvSpPr>
              <p:nvPr/>
            </p:nvSpPr>
            <p:spPr bwMode="auto">
              <a:xfrm>
                <a:off x="8375651" y="4846638"/>
                <a:ext cx="1538288" cy="1069975"/>
              </a:xfrm>
              <a:custGeom>
                <a:avLst/>
                <a:gdLst>
                  <a:gd name="T0" fmla="*/ 620 w 620"/>
                  <a:gd name="T1" fmla="*/ 391 h 432"/>
                  <a:gd name="T2" fmla="*/ 620 w 620"/>
                  <a:gd name="T3" fmla="*/ 60 h 432"/>
                  <a:gd name="T4" fmla="*/ 610 w 620"/>
                  <a:gd name="T5" fmla="*/ 47 h 432"/>
                  <a:gd name="T6" fmla="*/ 456 w 620"/>
                  <a:gd name="T7" fmla="*/ 3 h 432"/>
                  <a:gd name="T8" fmla="*/ 453 w 620"/>
                  <a:gd name="T9" fmla="*/ 3 h 432"/>
                  <a:gd name="T10" fmla="*/ 436 w 620"/>
                  <a:gd name="T11" fmla="*/ 19 h 432"/>
                  <a:gd name="T12" fmla="*/ 424 w 620"/>
                  <a:gd name="T13" fmla="*/ 83 h 432"/>
                  <a:gd name="T14" fmla="*/ 372 w 620"/>
                  <a:gd name="T15" fmla="*/ 131 h 432"/>
                  <a:gd name="T16" fmla="*/ 226 w 620"/>
                  <a:gd name="T17" fmla="*/ 117 h 432"/>
                  <a:gd name="T18" fmla="*/ 190 w 620"/>
                  <a:gd name="T19" fmla="*/ 72 h 432"/>
                  <a:gd name="T20" fmla="*/ 184 w 620"/>
                  <a:gd name="T21" fmla="*/ 20 h 432"/>
                  <a:gd name="T22" fmla="*/ 178 w 620"/>
                  <a:gd name="T23" fmla="*/ 5 h 432"/>
                  <a:gd name="T24" fmla="*/ 167 w 620"/>
                  <a:gd name="T25" fmla="*/ 3 h 432"/>
                  <a:gd name="T26" fmla="*/ 13 w 620"/>
                  <a:gd name="T27" fmla="*/ 47 h 432"/>
                  <a:gd name="T28" fmla="*/ 10 w 620"/>
                  <a:gd name="T29" fmla="*/ 47 h 432"/>
                  <a:gd name="T30" fmla="*/ 0 w 620"/>
                  <a:gd name="T31" fmla="*/ 60 h 432"/>
                  <a:gd name="T32" fmla="*/ 0 w 620"/>
                  <a:gd name="T33" fmla="*/ 388 h 432"/>
                  <a:gd name="T34" fmla="*/ 1 w 620"/>
                  <a:gd name="T35" fmla="*/ 403 h 432"/>
                  <a:gd name="T36" fmla="*/ 51 w 620"/>
                  <a:gd name="T37" fmla="*/ 431 h 432"/>
                  <a:gd name="T38" fmla="*/ 553 w 620"/>
                  <a:gd name="T39" fmla="*/ 431 h 432"/>
                  <a:gd name="T40" fmla="*/ 615 w 620"/>
                  <a:gd name="T41" fmla="*/ 412 h 432"/>
                  <a:gd name="T42" fmla="*/ 620 w 620"/>
                  <a:gd name="T43" fmla="*/ 391 h 432"/>
                  <a:gd name="T44" fmla="*/ 592 w 620"/>
                  <a:gd name="T45" fmla="*/ 397 h 432"/>
                  <a:gd name="T46" fmla="*/ 592 w 620"/>
                  <a:gd name="T47" fmla="*/ 398 h 432"/>
                  <a:gd name="T48" fmla="*/ 587 w 620"/>
                  <a:gd name="T49" fmla="*/ 401 h 432"/>
                  <a:gd name="T50" fmla="*/ 569 w 620"/>
                  <a:gd name="T51" fmla="*/ 404 h 432"/>
                  <a:gd name="T52" fmla="*/ 51 w 620"/>
                  <a:gd name="T53" fmla="*/ 404 h 432"/>
                  <a:gd name="T54" fmla="*/ 30 w 620"/>
                  <a:gd name="T55" fmla="*/ 399 h 432"/>
                  <a:gd name="T56" fmla="*/ 28 w 620"/>
                  <a:gd name="T57" fmla="*/ 398 h 432"/>
                  <a:gd name="T58" fmla="*/ 28 w 620"/>
                  <a:gd name="T59" fmla="*/ 397 h 432"/>
                  <a:gd name="T60" fmla="*/ 28 w 620"/>
                  <a:gd name="T61" fmla="*/ 71 h 432"/>
                  <a:gd name="T62" fmla="*/ 155 w 620"/>
                  <a:gd name="T63" fmla="*/ 35 h 432"/>
                  <a:gd name="T64" fmla="*/ 225 w 620"/>
                  <a:gd name="T65" fmla="*/ 150 h 432"/>
                  <a:gd name="T66" fmla="*/ 390 w 620"/>
                  <a:gd name="T67" fmla="*/ 152 h 432"/>
                  <a:gd name="T68" fmla="*/ 465 w 620"/>
                  <a:gd name="T69" fmla="*/ 34 h 432"/>
                  <a:gd name="T70" fmla="*/ 592 w 620"/>
                  <a:gd name="T71" fmla="*/ 71 h 432"/>
                  <a:gd name="T72" fmla="*/ 592 w 620"/>
                  <a:gd name="T73" fmla="*/ 3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0" h="432">
                    <a:moveTo>
                      <a:pt x="620" y="391"/>
                    </a:moveTo>
                    <a:cubicBezTo>
                      <a:pt x="620" y="60"/>
                      <a:pt x="620" y="60"/>
                      <a:pt x="620" y="60"/>
                    </a:cubicBezTo>
                    <a:cubicBezTo>
                      <a:pt x="620" y="54"/>
                      <a:pt x="616" y="49"/>
                      <a:pt x="610" y="47"/>
                    </a:cubicBezTo>
                    <a:cubicBezTo>
                      <a:pt x="558" y="33"/>
                      <a:pt x="507" y="18"/>
                      <a:pt x="456" y="3"/>
                    </a:cubicBezTo>
                    <a:cubicBezTo>
                      <a:pt x="455" y="3"/>
                      <a:pt x="454" y="3"/>
                      <a:pt x="453" y="3"/>
                    </a:cubicBezTo>
                    <a:cubicBezTo>
                      <a:pt x="443" y="0"/>
                      <a:pt x="435" y="10"/>
                      <a:pt x="436" y="19"/>
                    </a:cubicBezTo>
                    <a:cubicBezTo>
                      <a:pt x="440" y="41"/>
                      <a:pt x="435" y="64"/>
                      <a:pt x="424" y="83"/>
                    </a:cubicBezTo>
                    <a:cubicBezTo>
                      <a:pt x="412" y="104"/>
                      <a:pt x="394" y="120"/>
                      <a:pt x="372" y="131"/>
                    </a:cubicBezTo>
                    <a:cubicBezTo>
                      <a:pt x="326" y="155"/>
                      <a:pt x="267" y="150"/>
                      <a:pt x="226" y="117"/>
                    </a:cubicBezTo>
                    <a:cubicBezTo>
                      <a:pt x="210" y="105"/>
                      <a:pt x="198" y="90"/>
                      <a:pt x="190" y="72"/>
                    </a:cubicBezTo>
                    <a:cubicBezTo>
                      <a:pt x="183" y="56"/>
                      <a:pt x="181" y="36"/>
                      <a:pt x="184" y="20"/>
                    </a:cubicBezTo>
                    <a:cubicBezTo>
                      <a:pt x="185" y="14"/>
                      <a:pt x="183" y="8"/>
                      <a:pt x="178" y="5"/>
                    </a:cubicBezTo>
                    <a:cubicBezTo>
                      <a:pt x="175" y="3"/>
                      <a:pt x="171" y="2"/>
                      <a:pt x="167" y="3"/>
                    </a:cubicBezTo>
                    <a:cubicBezTo>
                      <a:pt x="116" y="18"/>
                      <a:pt x="64" y="32"/>
                      <a:pt x="13" y="47"/>
                    </a:cubicBezTo>
                    <a:cubicBezTo>
                      <a:pt x="12" y="47"/>
                      <a:pt x="11" y="47"/>
                      <a:pt x="10" y="47"/>
                    </a:cubicBezTo>
                    <a:cubicBezTo>
                      <a:pt x="5" y="49"/>
                      <a:pt x="0" y="54"/>
                      <a:pt x="0" y="60"/>
                    </a:cubicBezTo>
                    <a:cubicBezTo>
                      <a:pt x="0" y="388"/>
                      <a:pt x="0" y="388"/>
                      <a:pt x="0" y="388"/>
                    </a:cubicBezTo>
                    <a:cubicBezTo>
                      <a:pt x="0" y="393"/>
                      <a:pt x="0" y="398"/>
                      <a:pt x="1" y="403"/>
                    </a:cubicBezTo>
                    <a:cubicBezTo>
                      <a:pt x="4" y="425"/>
                      <a:pt x="34" y="431"/>
                      <a:pt x="51" y="431"/>
                    </a:cubicBezTo>
                    <a:cubicBezTo>
                      <a:pt x="553" y="431"/>
                      <a:pt x="553" y="431"/>
                      <a:pt x="553" y="431"/>
                    </a:cubicBezTo>
                    <a:cubicBezTo>
                      <a:pt x="575" y="431"/>
                      <a:pt x="602" y="432"/>
                      <a:pt x="615" y="412"/>
                    </a:cubicBezTo>
                    <a:cubicBezTo>
                      <a:pt x="620" y="405"/>
                      <a:pt x="620" y="398"/>
                      <a:pt x="620" y="391"/>
                    </a:cubicBezTo>
                    <a:close/>
                    <a:moveTo>
                      <a:pt x="592" y="397"/>
                    </a:moveTo>
                    <a:cubicBezTo>
                      <a:pt x="592" y="398"/>
                      <a:pt x="591" y="398"/>
                      <a:pt x="592" y="398"/>
                    </a:cubicBezTo>
                    <a:cubicBezTo>
                      <a:pt x="590" y="399"/>
                      <a:pt x="588" y="400"/>
                      <a:pt x="587" y="401"/>
                    </a:cubicBezTo>
                    <a:cubicBezTo>
                      <a:pt x="581" y="403"/>
                      <a:pt x="575" y="404"/>
                      <a:pt x="569" y="404"/>
                    </a:cubicBezTo>
                    <a:cubicBezTo>
                      <a:pt x="51" y="404"/>
                      <a:pt x="51" y="404"/>
                      <a:pt x="51" y="404"/>
                    </a:cubicBezTo>
                    <a:cubicBezTo>
                      <a:pt x="43" y="404"/>
                      <a:pt x="35" y="402"/>
                      <a:pt x="30" y="399"/>
                    </a:cubicBezTo>
                    <a:cubicBezTo>
                      <a:pt x="30" y="399"/>
                      <a:pt x="28" y="398"/>
                      <a:pt x="28" y="398"/>
                    </a:cubicBezTo>
                    <a:cubicBezTo>
                      <a:pt x="28" y="398"/>
                      <a:pt x="28" y="397"/>
                      <a:pt x="28" y="397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70" y="59"/>
                      <a:pt x="113" y="47"/>
                      <a:pt x="155" y="35"/>
                    </a:cubicBezTo>
                    <a:cubicBezTo>
                      <a:pt x="156" y="82"/>
                      <a:pt x="184" y="125"/>
                      <a:pt x="225" y="150"/>
                    </a:cubicBezTo>
                    <a:cubicBezTo>
                      <a:pt x="275" y="181"/>
                      <a:pt x="339" y="180"/>
                      <a:pt x="390" y="152"/>
                    </a:cubicBezTo>
                    <a:cubicBezTo>
                      <a:pt x="434" y="128"/>
                      <a:pt x="464" y="84"/>
                      <a:pt x="465" y="34"/>
                    </a:cubicBezTo>
                    <a:cubicBezTo>
                      <a:pt x="507" y="46"/>
                      <a:pt x="550" y="59"/>
                      <a:pt x="592" y="71"/>
                    </a:cubicBezTo>
                    <a:lnTo>
                      <a:pt x="592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1" name="椭圆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931409" y="626982"/>
            <a:ext cx="1155390" cy="1155390"/>
          </a:xfrm>
          <a:prstGeom prst="ellipse">
            <a:avLst/>
          </a:prstGeom>
          <a:solidFill>
            <a:srgbClr val="EAF7F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图片 1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7" y="426707"/>
            <a:ext cx="1550065" cy="1261070"/>
          </a:xfrm>
          <a:prstGeom prst="rect">
            <a:avLst/>
          </a:prstGeom>
        </p:spPr>
      </p:pic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260" y="2190750"/>
            <a:ext cx="9083040" cy="4667250"/>
          </a:xfrm>
          <a:prstGeom prst="rect">
            <a:avLst/>
          </a:prstGeom>
        </p:spPr>
      </p:pic>
    </p:spTree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4" grpId="0" bldLvl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61295">
            <a:off x="9250676" y="4867899"/>
            <a:ext cx="1810174" cy="1472684"/>
          </a:xfrm>
          <a:prstGeom prst="rect">
            <a:avLst/>
          </a:prstGeom>
        </p:spPr>
      </p:pic>
      <p:pic>
        <p:nvPicPr>
          <p:cNvPr id="37" name="图片 3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  <a:gradFill flip="none" rotWithShape="1">
            <a:gsLst>
              <a:gs pos="21000">
                <a:schemeClr val="accent4">
                  <a:alpha val="92000"/>
                </a:schemeClr>
              </a:gs>
              <a:gs pos="74000">
                <a:schemeClr val="bg1">
                  <a:alpha val="91000"/>
                </a:schemeClr>
              </a:gs>
            </a:gsLst>
            <a:lin ang="18900000" scaled="1"/>
            <a:tileRect/>
          </a:gradFill>
        </p:spPr>
      </p:pic>
      <p:sp>
        <p:nvSpPr>
          <p:cNvPr id="38" name="矩形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695233" y="0"/>
            <a:ext cx="5519515" cy="6858000"/>
          </a:xfrm>
          <a:prstGeom prst="rect">
            <a:avLst/>
          </a:prstGeom>
          <a:gradFill>
            <a:gsLst>
              <a:gs pos="11000">
                <a:schemeClr val="bg1">
                  <a:alpha val="23000"/>
                </a:schemeClr>
              </a:gs>
              <a:gs pos="99000">
                <a:schemeClr val="accent1"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0" name="图片 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261" y="176545"/>
            <a:ext cx="1652954" cy="1652954"/>
          </a:xfrm>
          <a:prstGeom prst="rect">
            <a:avLst/>
          </a:prstGeom>
        </p:spPr>
      </p:pic>
      <p:sp>
        <p:nvSpPr>
          <p:cNvPr id="2" name="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0" y="0"/>
            <a:ext cx="6717323" cy="6858000"/>
          </a:xfrm>
          <a:prstGeom prst="rect">
            <a:avLst/>
          </a:prstGeom>
          <a:solidFill>
            <a:srgbClr val="EA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98449" flipH="1">
            <a:off x="6301515" y="695572"/>
            <a:ext cx="7003074" cy="56974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/>
              <p:nvPr/>
            </p:nvSpPr>
            <p:spPr>
              <a:xfrm>
                <a:off x="519955" y="908091"/>
                <a:ext cx="1614170" cy="768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8000" b="1" spc="-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华文中宋" panose="02010600040101010101" pitchFamily="2" charset="-122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𝜟</m:t>
                      </m:r>
                      <m:r>
                        <a:rPr lang="en-US" altLang="zh-CN" sz="4400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𝟑</m:t>
                      </m:r>
                      <m:r>
                        <a:rPr lang="en-US" altLang="zh-CN" sz="4400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𝑫</m:t>
                      </m:r>
                    </m:oMath>
                  </m:oMathPara>
                </a14:m>
                <a:endParaRPr lang="zh-CN" altLang="en-US" sz="44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0" name="文本框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55" y="908091"/>
                <a:ext cx="1614170" cy="768350"/>
              </a:xfrm>
              <a:prstGeom prst="rect">
                <a:avLst/>
              </a:prstGeom>
              <a:blipFill rotWithShape="1">
                <a:blip r:embed="rId5"/>
                <a:stretch>
                  <a:fillRect l="-33" t="-5" r="33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/>
              <p:nvPr/>
            </p:nvSpPr>
            <p:spPr>
              <a:xfrm>
                <a:off x="0" y="5369281"/>
                <a:ext cx="2747645" cy="1568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8000" b="1" spc="-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华文中宋" panose="02010600040101010101" pitchFamily="2" charset="-122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600" b="1" dirty="0">
                          <a:gradFill>
                            <a:gsLst>
                              <a:gs pos="36000">
                                <a:schemeClr val="bg1">
                                  <a:alpha val="66000"/>
                                </a:schemeClr>
                              </a:gs>
                              <a:gs pos="100000">
                                <a:schemeClr val="accent1">
                                  <a:alpha val="44000"/>
                                </a:schemeClr>
                              </a:gs>
                            </a:gsLst>
                            <a:lin ang="5400000" scaled="1"/>
                          </a:gradFill>
                          <a:latin typeface="Cambria Math" panose="02040503050406030204" charset="0"/>
                          <a:ea typeface="+mn-ea"/>
                          <a:cs typeface="+mn-ea"/>
                          <a:sym typeface="+mn-lt"/>
                        </a:rPr>
                        <m:t>𝜟</m:t>
                      </m:r>
                      <m:r>
                        <a:rPr lang="en-US" altLang="zh-CN" sz="9600" b="1" dirty="0">
                          <a:gradFill>
                            <a:gsLst>
                              <a:gs pos="36000">
                                <a:schemeClr val="bg1">
                                  <a:alpha val="66000"/>
                                </a:schemeClr>
                              </a:gs>
                              <a:gs pos="100000">
                                <a:schemeClr val="accent1">
                                  <a:alpha val="44000"/>
                                </a:schemeClr>
                              </a:gs>
                            </a:gsLst>
                            <a:lin ang="5400000" scaled="1"/>
                          </a:gradFill>
                          <a:latin typeface="Cambria Math" panose="02040503050406030204" charset="0"/>
                          <a:ea typeface="+mn-ea"/>
                          <a:cs typeface="+mn-ea"/>
                          <a:sym typeface="+mn-lt"/>
                        </a:rPr>
                        <m:t>𝟑</m:t>
                      </m:r>
                      <m:r>
                        <a:rPr lang="en-US" altLang="zh-CN" sz="9600" b="1" dirty="0">
                          <a:gradFill>
                            <a:gsLst>
                              <a:gs pos="36000">
                                <a:schemeClr val="bg1">
                                  <a:alpha val="66000"/>
                                </a:schemeClr>
                              </a:gs>
                              <a:gs pos="100000">
                                <a:schemeClr val="accent1">
                                  <a:alpha val="44000"/>
                                </a:schemeClr>
                              </a:gs>
                            </a:gsLst>
                            <a:lin ang="5400000" scaled="1"/>
                          </a:gradFill>
                          <a:latin typeface="Cambria Math" panose="02040503050406030204" charset="0"/>
                          <a:ea typeface="+mn-ea"/>
                          <a:cs typeface="+mn-ea"/>
                          <a:sym typeface="+mn-lt"/>
                        </a:rPr>
                        <m:t>𝑫</m:t>
                      </m:r>
                    </m:oMath>
                  </m:oMathPara>
                </a14:m>
                <a:endParaRPr lang="zh-CN" altLang="en-US" sz="9600" dirty="0">
                  <a:gradFill>
                    <a:gsLst>
                      <a:gs pos="36000">
                        <a:schemeClr val="bg1">
                          <a:alpha val="66000"/>
                        </a:schemeClr>
                      </a:gs>
                      <a:gs pos="100000">
                        <a:schemeClr val="accent1">
                          <a:alpha val="44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1" name="文本框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69281"/>
                <a:ext cx="2747645" cy="1568450"/>
              </a:xfrm>
              <a:prstGeom prst="rect">
                <a:avLst/>
              </a:prstGeom>
              <a:blipFill rotWithShape="1">
                <a:blip r:embed="rId6"/>
                <a:stretch>
                  <a:fillRect t="-23" r="-7996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8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2780" y="1699260"/>
            <a:ext cx="677037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cs typeface="+mn-ea"/>
                <a:sym typeface="+mn-lt"/>
              </a:rPr>
              <a:t>Professional 3D modeling made accessible, efficient, and creative.</a:t>
            </a:r>
            <a:endParaRPr lang="en-US" altLang="zh-CN" b="1" dirty="0"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cs typeface="+mn-ea"/>
                <a:sym typeface="+mn-lt"/>
              </a:rPr>
              <a:t>“</a:t>
            </a:r>
            <a:r>
              <a:rPr lang="zh-CN" altLang="en-US" b="1" dirty="0">
                <a:cs typeface="+mn-ea"/>
                <a:sym typeface="+mn-lt"/>
              </a:rPr>
              <a:t>三角之形，创意之源。</a:t>
            </a:r>
            <a:r>
              <a:rPr lang="en-US" altLang="zh-CN" b="1" dirty="0">
                <a:cs typeface="+mn-ea"/>
                <a:sym typeface="+mn-lt"/>
              </a:rPr>
              <a:t>”</a:t>
            </a:r>
            <a:endParaRPr lang="en-US" altLang="zh-CN" b="1" dirty="0">
              <a:cs typeface="+mn-ea"/>
              <a:sym typeface="+mn-lt"/>
            </a:endParaRPr>
          </a:p>
        </p:txBody>
      </p:sp>
      <p:grpSp>
        <p:nvGrpSpPr>
          <p:cNvPr id="13" name="Group 8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357067" y="1699172"/>
            <a:ext cx="350838" cy="254000"/>
            <a:chOff x="495300" y="2995613"/>
            <a:chExt cx="350838" cy="254000"/>
          </a:xfrm>
          <a:solidFill>
            <a:schemeClr val="accent2">
              <a:lumMod val="75000"/>
            </a:schemeClr>
          </a:solidFill>
        </p:grpSpPr>
        <p:sp>
          <p:nvSpPr>
            <p:cNvPr id="14" name="Freeform 22"/>
            <p:cNvSpPr/>
            <p:nvPr/>
          </p:nvSpPr>
          <p:spPr bwMode="auto">
            <a:xfrm>
              <a:off x="701675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6 w 47"/>
                <a:gd name="T5" fmla="*/ 59 h 82"/>
                <a:gd name="T6" fmla="*/ 41 w 47"/>
                <a:gd name="T7" fmla="*/ 45 h 82"/>
                <a:gd name="T8" fmla="*/ 28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9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5" y="80"/>
                    <a:pt x="40" y="76"/>
                  </a:cubicBezTo>
                  <a:cubicBezTo>
                    <a:pt x="44" y="71"/>
                    <a:pt x="46" y="66"/>
                    <a:pt x="46" y="59"/>
                  </a:cubicBezTo>
                  <a:cubicBezTo>
                    <a:pt x="46" y="54"/>
                    <a:pt x="45" y="49"/>
                    <a:pt x="41" y="45"/>
                  </a:cubicBezTo>
                  <a:cubicBezTo>
                    <a:pt x="38" y="42"/>
                    <a:pt x="34" y="39"/>
                    <a:pt x="28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3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9" y="24"/>
                  </a:cubicBezTo>
                  <a:cubicBezTo>
                    <a:pt x="3" y="34"/>
                    <a:pt x="0" y="45"/>
                    <a:pt x="0" y="55"/>
                  </a:cubicBezTo>
                  <a:cubicBezTo>
                    <a:pt x="0" y="64"/>
                    <a:pt x="2" y="70"/>
                    <a:pt x="7" y="75"/>
                  </a:cubicBezTo>
                  <a:cubicBezTo>
                    <a:pt x="11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5" name="Freeform 23"/>
            <p:cNvSpPr/>
            <p:nvPr/>
          </p:nvSpPr>
          <p:spPr bwMode="auto">
            <a:xfrm>
              <a:off x="495300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7 w 47"/>
                <a:gd name="T5" fmla="*/ 59 h 82"/>
                <a:gd name="T6" fmla="*/ 42 w 47"/>
                <a:gd name="T7" fmla="*/ 45 h 82"/>
                <a:gd name="T8" fmla="*/ 29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10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6" y="80"/>
                    <a:pt x="40" y="76"/>
                  </a:cubicBezTo>
                  <a:cubicBezTo>
                    <a:pt x="45" y="71"/>
                    <a:pt x="47" y="66"/>
                    <a:pt x="47" y="59"/>
                  </a:cubicBezTo>
                  <a:cubicBezTo>
                    <a:pt x="47" y="54"/>
                    <a:pt x="45" y="49"/>
                    <a:pt x="42" y="45"/>
                  </a:cubicBezTo>
                  <a:cubicBezTo>
                    <a:pt x="38" y="42"/>
                    <a:pt x="34" y="39"/>
                    <a:pt x="29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4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10" y="24"/>
                  </a:cubicBezTo>
                  <a:cubicBezTo>
                    <a:pt x="4" y="34"/>
                    <a:pt x="0" y="44"/>
                    <a:pt x="0" y="55"/>
                  </a:cubicBezTo>
                  <a:cubicBezTo>
                    <a:pt x="0" y="64"/>
                    <a:pt x="3" y="70"/>
                    <a:pt x="7" y="75"/>
                  </a:cubicBezTo>
                  <a:cubicBezTo>
                    <a:pt x="12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6" name="Group 8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 rot="10800000">
            <a:off x="5522100" y="2941755"/>
            <a:ext cx="350838" cy="254000"/>
            <a:chOff x="495300" y="2995613"/>
            <a:chExt cx="350838" cy="254000"/>
          </a:xfrm>
          <a:solidFill>
            <a:schemeClr val="accent2">
              <a:lumMod val="75000"/>
            </a:schemeClr>
          </a:solidFill>
        </p:grpSpPr>
        <p:sp>
          <p:nvSpPr>
            <p:cNvPr id="17" name="Freeform 22"/>
            <p:cNvSpPr/>
            <p:nvPr/>
          </p:nvSpPr>
          <p:spPr bwMode="auto">
            <a:xfrm>
              <a:off x="701675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6 w 47"/>
                <a:gd name="T5" fmla="*/ 59 h 82"/>
                <a:gd name="T6" fmla="*/ 41 w 47"/>
                <a:gd name="T7" fmla="*/ 45 h 82"/>
                <a:gd name="T8" fmla="*/ 28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9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5" y="80"/>
                    <a:pt x="40" y="76"/>
                  </a:cubicBezTo>
                  <a:cubicBezTo>
                    <a:pt x="44" y="71"/>
                    <a:pt x="46" y="66"/>
                    <a:pt x="46" y="59"/>
                  </a:cubicBezTo>
                  <a:cubicBezTo>
                    <a:pt x="46" y="54"/>
                    <a:pt x="45" y="49"/>
                    <a:pt x="41" y="45"/>
                  </a:cubicBezTo>
                  <a:cubicBezTo>
                    <a:pt x="38" y="42"/>
                    <a:pt x="34" y="39"/>
                    <a:pt x="28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3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9" y="24"/>
                  </a:cubicBezTo>
                  <a:cubicBezTo>
                    <a:pt x="3" y="34"/>
                    <a:pt x="0" y="45"/>
                    <a:pt x="0" y="55"/>
                  </a:cubicBezTo>
                  <a:cubicBezTo>
                    <a:pt x="0" y="64"/>
                    <a:pt x="2" y="70"/>
                    <a:pt x="7" y="75"/>
                  </a:cubicBezTo>
                  <a:cubicBezTo>
                    <a:pt x="11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8" name="Freeform 23"/>
            <p:cNvSpPr/>
            <p:nvPr/>
          </p:nvSpPr>
          <p:spPr bwMode="auto">
            <a:xfrm>
              <a:off x="495300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7 w 47"/>
                <a:gd name="T5" fmla="*/ 59 h 82"/>
                <a:gd name="T6" fmla="*/ 42 w 47"/>
                <a:gd name="T7" fmla="*/ 45 h 82"/>
                <a:gd name="T8" fmla="*/ 29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10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6" y="80"/>
                    <a:pt x="40" y="76"/>
                  </a:cubicBezTo>
                  <a:cubicBezTo>
                    <a:pt x="45" y="71"/>
                    <a:pt x="47" y="66"/>
                    <a:pt x="47" y="59"/>
                  </a:cubicBezTo>
                  <a:cubicBezTo>
                    <a:pt x="47" y="54"/>
                    <a:pt x="45" y="49"/>
                    <a:pt x="42" y="45"/>
                  </a:cubicBezTo>
                  <a:cubicBezTo>
                    <a:pt x="38" y="42"/>
                    <a:pt x="34" y="39"/>
                    <a:pt x="29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4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10" y="24"/>
                  </a:cubicBezTo>
                  <a:cubicBezTo>
                    <a:pt x="4" y="34"/>
                    <a:pt x="0" y="44"/>
                    <a:pt x="0" y="55"/>
                  </a:cubicBezTo>
                  <a:cubicBezTo>
                    <a:pt x="0" y="64"/>
                    <a:pt x="3" y="70"/>
                    <a:pt x="7" y="75"/>
                  </a:cubicBezTo>
                  <a:cubicBezTo>
                    <a:pt x="12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cxnSp>
        <p:nvCxnSpPr>
          <p:cNvPr id="19" name="Straight Connector 20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CxnSpPr/>
          <p:nvPr/>
        </p:nvCxnSpPr>
        <p:spPr>
          <a:xfrm>
            <a:off x="896456" y="2848504"/>
            <a:ext cx="0" cy="2459992"/>
          </a:xfrm>
          <a:prstGeom prst="line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8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2754765"/>
            <a:ext cx="187482" cy="1874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Oval 1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3235844"/>
            <a:ext cx="187482" cy="187482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Oval 18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3716923"/>
            <a:ext cx="187482" cy="1874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Oval 19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4198002"/>
            <a:ext cx="187482" cy="1874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Oval 19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4679080"/>
            <a:ext cx="187482" cy="1874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Oval 19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5160159"/>
            <a:ext cx="187482" cy="187482"/>
          </a:xfrm>
          <a:prstGeom prst="ellipse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2" name="组合 4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5170170" y="4335780"/>
            <a:ext cx="4873625" cy="1452896"/>
            <a:chOff x="2776172" y="4842306"/>
            <a:chExt cx="2390775" cy="660628"/>
          </a:xfrm>
        </p:grpSpPr>
        <p:sp>
          <p:nvSpPr>
            <p:cNvPr id="32" name="Rectangle 206"/>
            <p:cNvSpPr/>
            <p:nvPr/>
          </p:nvSpPr>
          <p:spPr>
            <a:xfrm>
              <a:off x="2776172" y="4842306"/>
              <a:ext cx="2390775" cy="5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66700" dist="508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3" name="Rectangle 207"/>
            <p:cNvSpPr/>
            <p:nvPr/>
          </p:nvSpPr>
          <p:spPr>
            <a:xfrm>
              <a:off x="2776172" y="4842306"/>
              <a:ext cx="508000" cy="5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4" name="Graphic 420" descr="World"/>
            <p:cNvSpPr/>
            <p:nvPr/>
          </p:nvSpPr>
          <p:spPr>
            <a:xfrm>
              <a:off x="2920576" y="4996235"/>
              <a:ext cx="200141" cy="200141"/>
            </a:xfrm>
            <a:custGeom>
              <a:avLst/>
              <a:gdLst>
                <a:gd name="connsiteX0" fmla="*/ 173040 w 302323"/>
                <a:gd name="connsiteY0" fmla="*/ 276467 h 302323"/>
                <a:gd name="connsiteX1" fmla="*/ 230323 w 302323"/>
                <a:gd name="connsiteY1" fmla="*/ 159118 h 302323"/>
                <a:gd name="connsiteX2" fmla="*/ 278058 w 302323"/>
                <a:gd name="connsiteY2" fmla="*/ 159118 h 302323"/>
                <a:gd name="connsiteX3" fmla="*/ 173040 w 302323"/>
                <a:gd name="connsiteY3" fmla="*/ 276467 h 302323"/>
                <a:gd name="connsiteX4" fmla="*/ 24265 w 302323"/>
                <a:gd name="connsiteY4" fmla="*/ 159118 h 302323"/>
                <a:gd name="connsiteX5" fmla="*/ 72001 w 302323"/>
                <a:gd name="connsiteY5" fmla="*/ 159118 h 302323"/>
                <a:gd name="connsiteX6" fmla="*/ 129283 w 302323"/>
                <a:gd name="connsiteY6" fmla="*/ 276467 h 302323"/>
                <a:gd name="connsiteX7" fmla="*/ 24265 w 302323"/>
                <a:gd name="connsiteY7" fmla="*/ 159118 h 302323"/>
                <a:gd name="connsiteX8" fmla="*/ 129283 w 302323"/>
                <a:gd name="connsiteY8" fmla="*/ 25857 h 302323"/>
                <a:gd name="connsiteX9" fmla="*/ 72001 w 302323"/>
                <a:gd name="connsiteY9" fmla="*/ 143206 h 302323"/>
                <a:gd name="connsiteX10" fmla="*/ 24265 w 302323"/>
                <a:gd name="connsiteY10" fmla="*/ 143206 h 302323"/>
                <a:gd name="connsiteX11" fmla="*/ 129283 w 302323"/>
                <a:gd name="connsiteY11" fmla="*/ 25857 h 302323"/>
                <a:gd name="connsiteX12" fmla="*/ 159118 w 302323"/>
                <a:gd name="connsiteY12" fmla="*/ 159118 h 302323"/>
                <a:gd name="connsiteX13" fmla="*/ 214411 w 302323"/>
                <a:gd name="connsiteY13" fmla="*/ 159118 h 302323"/>
                <a:gd name="connsiteX14" fmla="*/ 159118 w 302323"/>
                <a:gd name="connsiteY14" fmla="*/ 268511 h 302323"/>
                <a:gd name="connsiteX15" fmla="*/ 159118 w 302323"/>
                <a:gd name="connsiteY15" fmla="*/ 159118 h 302323"/>
                <a:gd name="connsiteX16" fmla="*/ 143206 w 302323"/>
                <a:gd name="connsiteY16" fmla="*/ 159118 h 302323"/>
                <a:gd name="connsiteX17" fmla="*/ 143206 w 302323"/>
                <a:gd name="connsiteY17" fmla="*/ 268511 h 302323"/>
                <a:gd name="connsiteX18" fmla="*/ 87912 w 302323"/>
                <a:gd name="connsiteY18" fmla="*/ 159118 h 302323"/>
                <a:gd name="connsiteX19" fmla="*/ 143206 w 302323"/>
                <a:gd name="connsiteY19" fmla="*/ 159118 h 302323"/>
                <a:gd name="connsiteX20" fmla="*/ 159118 w 302323"/>
                <a:gd name="connsiteY20" fmla="*/ 33812 h 302323"/>
                <a:gd name="connsiteX21" fmla="*/ 214411 w 302323"/>
                <a:gd name="connsiteY21" fmla="*/ 143206 h 302323"/>
                <a:gd name="connsiteX22" fmla="*/ 159118 w 302323"/>
                <a:gd name="connsiteY22" fmla="*/ 143206 h 302323"/>
                <a:gd name="connsiteX23" fmla="*/ 159118 w 302323"/>
                <a:gd name="connsiteY23" fmla="*/ 33812 h 302323"/>
                <a:gd name="connsiteX24" fmla="*/ 143206 w 302323"/>
                <a:gd name="connsiteY24" fmla="*/ 143206 h 302323"/>
                <a:gd name="connsiteX25" fmla="*/ 87912 w 302323"/>
                <a:gd name="connsiteY25" fmla="*/ 143206 h 302323"/>
                <a:gd name="connsiteX26" fmla="*/ 143206 w 302323"/>
                <a:gd name="connsiteY26" fmla="*/ 33812 h 302323"/>
                <a:gd name="connsiteX27" fmla="*/ 143206 w 302323"/>
                <a:gd name="connsiteY27" fmla="*/ 143206 h 302323"/>
                <a:gd name="connsiteX28" fmla="*/ 278058 w 302323"/>
                <a:gd name="connsiteY28" fmla="*/ 143206 h 302323"/>
                <a:gd name="connsiteX29" fmla="*/ 230323 w 302323"/>
                <a:gd name="connsiteY29" fmla="*/ 143206 h 302323"/>
                <a:gd name="connsiteX30" fmla="*/ 173040 w 302323"/>
                <a:gd name="connsiteY30" fmla="*/ 25857 h 302323"/>
                <a:gd name="connsiteX31" fmla="*/ 278058 w 302323"/>
                <a:gd name="connsiteY31" fmla="*/ 143206 h 302323"/>
                <a:gd name="connsiteX32" fmla="*/ 151162 w 302323"/>
                <a:gd name="connsiteY32" fmla="*/ 0 h 302323"/>
                <a:gd name="connsiteX33" fmla="*/ 0 w 302323"/>
                <a:gd name="connsiteY33" fmla="*/ 151162 h 302323"/>
                <a:gd name="connsiteX34" fmla="*/ 151162 w 302323"/>
                <a:gd name="connsiteY34" fmla="*/ 302323 h 302323"/>
                <a:gd name="connsiteX35" fmla="*/ 302323 w 302323"/>
                <a:gd name="connsiteY35" fmla="*/ 151162 h 302323"/>
                <a:gd name="connsiteX36" fmla="*/ 151162 w 302323"/>
                <a:gd name="connsiteY36" fmla="*/ 0 h 30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02323" h="302323">
                  <a:moveTo>
                    <a:pt x="173040" y="276467"/>
                  </a:moveTo>
                  <a:cubicBezTo>
                    <a:pt x="198897" y="244643"/>
                    <a:pt x="227538" y="204466"/>
                    <a:pt x="230323" y="159118"/>
                  </a:cubicBezTo>
                  <a:lnTo>
                    <a:pt x="278058" y="159118"/>
                  </a:lnTo>
                  <a:cubicBezTo>
                    <a:pt x="274478" y="218389"/>
                    <a:pt x="230323" y="266522"/>
                    <a:pt x="173040" y="276467"/>
                  </a:cubicBezTo>
                  <a:close/>
                  <a:moveTo>
                    <a:pt x="24265" y="159118"/>
                  </a:moveTo>
                  <a:lnTo>
                    <a:pt x="72001" y="159118"/>
                  </a:lnTo>
                  <a:cubicBezTo>
                    <a:pt x="75183" y="204466"/>
                    <a:pt x="103426" y="244643"/>
                    <a:pt x="129283" y="276467"/>
                  </a:cubicBezTo>
                  <a:cubicBezTo>
                    <a:pt x="72001" y="266522"/>
                    <a:pt x="27846" y="218389"/>
                    <a:pt x="24265" y="159118"/>
                  </a:cubicBezTo>
                  <a:close/>
                  <a:moveTo>
                    <a:pt x="129283" y="25857"/>
                  </a:moveTo>
                  <a:cubicBezTo>
                    <a:pt x="103426" y="57680"/>
                    <a:pt x="74785" y="97857"/>
                    <a:pt x="72001" y="143206"/>
                  </a:cubicBezTo>
                  <a:lnTo>
                    <a:pt x="24265" y="143206"/>
                  </a:lnTo>
                  <a:cubicBezTo>
                    <a:pt x="27846" y="83934"/>
                    <a:pt x="72001" y="35801"/>
                    <a:pt x="129283" y="25857"/>
                  </a:cubicBezTo>
                  <a:close/>
                  <a:moveTo>
                    <a:pt x="159118" y="159118"/>
                  </a:moveTo>
                  <a:lnTo>
                    <a:pt x="214411" y="159118"/>
                  </a:lnTo>
                  <a:cubicBezTo>
                    <a:pt x="211228" y="200090"/>
                    <a:pt x="184576" y="237085"/>
                    <a:pt x="159118" y="268511"/>
                  </a:cubicBezTo>
                  <a:lnTo>
                    <a:pt x="159118" y="159118"/>
                  </a:lnTo>
                  <a:close/>
                  <a:moveTo>
                    <a:pt x="143206" y="159118"/>
                  </a:moveTo>
                  <a:lnTo>
                    <a:pt x="143206" y="268511"/>
                  </a:lnTo>
                  <a:cubicBezTo>
                    <a:pt x="117747" y="237085"/>
                    <a:pt x="91095" y="200090"/>
                    <a:pt x="87912" y="159118"/>
                  </a:cubicBezTo>
                  <a:lnTo>
                    <a:pt x="143206" y="159118"/>
                  </a:lnTo>
                  <a:close/>
                  <a:moveTo>
                    <a:pt x="159118" y="33812"/>
                  </a:moveTo>
                  <a:cubicBezTo>
                    <a:pt x="184576" y="65238"/>
                    <a:pt x="211228" y="101835"/>
                    <a:pt x="214411" y="143206"/>
                  </a:cubicBezTo>
                  <a:lnTo>
                    <a:pt x="159118" y="143206"/>
                  </a:lnTo>
                  <a:lnTo>
                    <a:pt x="159118" y="33812"/>
                  </a:lnTo>
                  <a:close/>
                  <a:moveTo>
                    <a:pt x="143206" y="143206"/>
                  </a:moveTo>
                  <a:lnTo>
                    <a:pt x="87912" y="143206"/>
                  </a:lnTo>
                  <a:cubicBezTo>
                    <a:pt x="91095" y="102233"/>
                    <a:pt x="117747" y="65238"/>
                    <a:pt x="143206" y="33812"/>
                  </a:cubicBezTo>
                  <a:lnTo>
                    <a:pt x="143206" y="143206"/>
                  </a:lnTo>
                  <a:close/>
                  <a:moveTo>
                    <a:pt x="278058" y="143206"/>
                  </a:moveTo>
                  <a:lnTo>
                    <a:pt x="230323" y="143206"/>
                  </a:lnTo>
                  <a:cubicBezTo>
                    <a:pt x="227538" y="97857"/>
                    <a:pt x="198897" y="57680"/>
                    <a:pt x="173040" y="25857"/>
                  </a:cubicBezTo>
                  <a:cubicBezTo>
                    <a:pt x="230323" y="35801"/>
                    <a:pt x="274478" y="83934"/>
                    <a:pt x="278058" y="143206"/>
                  </a:cubicBezTo>
                  <a:close/>
                  <a:moveTo>
                    <a:pt x="151162" y="0"/>
                  </a:moveTo>
                  <a:cubicBezTo>
                    <a:pt x="67625" y="0"/>
                    <a:pt x="0" y="67625"/>
                    <a:pt x="0" y="151162"/>
                  </a:cubicBezTo>
                  <a:cubicBezTo>
                    <a:pt x="0" y="234698"/>
                    <a:pt x="67625" y="302323"/>
                    <a:pt x="151162" y="302323"/>
                  </a:cubicBezTo>
                  <a:cubicBezTo>
                    <a:pt x="234698" y="302323"/>
                    <a:pt x="302323" y="234698"/>
                    <a:pt x="302323" y="151162"/>
                  </a:cubicBezTo>
                  <a:cubicBezTo>
                    <a:pt x="302323" y="67625"/>
                    <a:pt x="234698" y="0"/>
                    <a:pt x="151162" y="0"/>
                  </a:cubicBezTo>
                  <a:close/>
                </a:path>
              </a:pathLst>
            </a:custGeom>
            <a:solidFill>
              <a:schemeClr val="bg1"/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>
                <a:cs typeface="+mn-ea"/>
                <a:sym typeface="+mn-lt"/>
              </a:endParaRPr>
            </a:p>
          </p:txBody>
        </p:sp>
        <p:sp>
          <p:nvSpPr>
            <p:cNvPr id="35" name="TextBox 214"/>
            <p:cNvSpPr txBox="1"/>
            <p:nvPr/>
          </p:nvSpPr>
          <p:spPr>
            <a:xfrm>
              <a:off x="3420576" y="4957806"/>
              <a:ext cx="1419310" cy="5451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200" dirty="0">
                  <a:solidFill>
                    <a:schemeClr val="tx2"/>
                  </a:solidFill>
                  <a:cs typeface="+mn-ea"/>
                  <a:sym typeface="+mn-lt"/>
                </a:rPr>
                <a:t>“Every creation starts from a triangle.”</a:t>
              </a:r>
              <a:endParaRPr lang="en-US" altLang="zh-CN" sz="1200" dirty="0">
                <a:solidFill>
                  <a:schemeClr val="tx2"/>
                </a:solidFill>
                <a:cs typeface="+mn-ea"/>
                <a:sym typeface="+mn-lt"/>
              </a:endParaRPr>
            </a:p>
            <a:p>
              <a:r>
                <a:rPr lang="en-US" altLang="zh-CN" sz="1200" dirty="0">
                  <a:solidFill>
                    <a:schemeClr val="tx2"/>
                  </a:solidFill>
                  <a:cs typeface="+mn-ea"/>
                  <a:sym typeface="+mn-lt"/>
                </a:rPr>
                <a:t>—— Δ3D, Shape Your Imagination.</a:t>
              </a:r>
              <a:endParaRPr lang="en-US" altLang="zh-CN" sz="12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36" name="Graphic 536" descr="Line arrow: Straight"/>
            <p:cNvSpPr/>
            <p:nvPr/>
          </p:nvSpPr>
          <p:spPr>
            <a:xfrm rot="10800000">
              <a:off x="4726406" y="5053448"/>
              <a:ext cx="225975" cy="85715"/>
            </a:xfrm>
            <a:custGeom>
              <a:avLst/>
              <a:gdLst>
                <a:gd name="connsiteX0" fmla="*/ 326921 w 334612"/>
                <a:gd name="connsiteY0" fmla="*/ 53846 h 126922"/>
                <a:gd name="connsiteX1" fmla="*/ 39230 w 334612"/>
                <a:gd name="connsiteY1" fmla="*/ 53846 h 126922"/>
                <a:gd name="connsiteX2" fmla="*/ 73461 w 334612"/>
                <a:gd name="connsiteY2" fmla="*/ 19615 h 126922"/>
                <a:gd name="connsiteX3" fmla="*/ 73461 w 334612"/>
                <a:gd name="connsiteY3" fmla="*/ 3462 h 126922"/>
                <a:gd name="connsiteX4" fmla="*/ 57307 w 334612"/>
                <a:gd name="connsiteY4" fmla="*/ 3462 h 126922"/>
                <a:gd name="connsiteX5" fmla="*/ 3462 w 334612"/>
                <a:gd name="connsiteY5" fmla="*/ 57307 h 126922"/>
                <a:gd name="connsiteX6" fmla="*/ 3462 w 334612"/>
                <a:gd name="connsiteY6" fmla="*/ 73461 h 126922"/>
                <a:gd name="connsiteX7" fmla="*/ 57307 w 334612"/>
                <a:gd name="connsiteY7" fmla="*/ 127307 h 126922"/>
                <a:gd name="connsiteX8" fmla="*/ 65384 w 334612"/>
                <a:gd name="connsiteY8" fmla="*/ 130768 h 126922"/>
                <a:gd name="connsiteX9" fmla="*/ 73461 w 334612"/>
                <a:gd name="connsiteY9" fmla="*/ 127307 h 126922"/>
                <a:gd name="connsiteX10" fmla="*/ 73461 w 334612"/>
                <a:gd name="connsiteY10" fmla="*/ 111153 h 126922"/>
                <a:gd name="connsiteX11" fmla="*/ 39230 w 334612"/>
                <a:gd name="connsiteY11" fmla="*/ 76923 h 126922"/>
                <a:gd name="connsiteX12" fmla="*/ 326921 w 334612"/>
                <a:gd name="connsiteY12" fmla="*/ 76923 h 126922"/>
                <a:gd name="connsiteX13" fmla="*/ 338459 w 334612"/>
                <a:gd name="connsiteY13" fmla="*/ 65384 h 126922"/>
                <a:gd name="connsiteX14" fmla="*/ 326921 w 334612"/>
                <a:gd name="connsiteY14" fmla="*/ 53846 h 12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612" h="126922">
                  <a:moveTo>
                    <a:pt x="326921" y="53846"/>
                  </a:moveTo>
                  <a:lnTo>
                    <a:pt x="39230" y="53846"/>
                  </a:lnTo>
                  <a:lnTo>
                    <a:pt x="73461" y="19615"/>
                  </a:lnTo>
                  <a:cubicBezTo>
                    <a:pt x="78076" y="15000"/>
                    <a:pt x="78076" y="7692"/>
                    <a:pt x="73461" y="3462"/>
                  </a:cubicBezTo>
                  <a:cubicBezTo>
                    <a:pt x="68846" y="-1154"/>
                    <a:pt x="61538" y="-1154"/>
                    <a:pt x="57307" y="3462"/>
                  </a:cubicBezTo>
                  <a:lnTo>
                    <a:pt x="3462" y="57307"/>
                  </a:lnTo>
                  <a:cubicBezTo>
                    <a:pt x="-1154" y="61923"/>
                    <a:pt x="-1154" y="69230"/>
                    <a:pt x="3462" y="73461"/>
                  </a:cubicBezTo>
                  <a:lnTo>
                    <a:pt x="57307" y="127307"/>
                  </a:lnTo>
                  <a:cubicBezTo>
                    <a:pt x="59615" y="129614"/>
                    <a:pt x="62692" y="130768"/>
                    <a:pt x="65384" y="130768"/>
                  </a:cubicBezTo>
                  <a:cubicBezTo>
                    <a:pt x="68076" y="130768"/>
                    <a:pt x="71153" y="129614"/>
                    <a:pt x="73461" y="127307"/>
                  </a:cubicBezTo>
                  <a:cubicBezTo>
                    <a:pt x="78076" y="122691"/>
                    <a:pt x="78076" y="115384"/>
                    <a:pt x="73461" y="111153"/>
                  </a:cubicBezTo>
                  <a:lnTo>
                    <a:pt x="39230" y="76923"/>
                  </a:lnTo>
                  <a:lnTo>
                    <a:pt x="326921" y="76923"/>
                  </a:lnTo>
                  <a:cubicBezTo>
                    <a:pt x="333459" y="76923"/>
                    <a:pt x="338459" y="71923"/>
                    <a:pt x="338459" y="65384"/>
                  </a:cubicBezTo>
                  <a:cubicBezTo>
                    <a:pt x="338459" y="58846"/>
                    <a:pt x="333459" y="53846"/>
                    <a:pt x="326921" y="53846"/>
                  </a:cubicBezTo>
                  <a:close/>
                </a:path>
              </a:pathLst>
            </a:custGeom>
            <a:solidFill>
              <a:schemeClr val="accent2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>
                <a:cs typeface="+mn-ea"/>
                <a:sym typeface="+mn-lt"/>
              </a:endParaRPr>
            </a:p>
          </p:txBody>
        </p:sp>
      </p:grpSp>
      <p:pic>
        <p:nvPicPr>
          <p:cNvPr id="43" name="图片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01551">
            <a:off x="9180533" y="4834847"/>
            <a:ext cx="2417792" cy="1967017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39" name="文本框 3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785510" y="868721"/>
            <a:ext cx="92468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From Triangles to Infinite Creation</a:t>
            </a:r>
            <a:endParaRPr lang="en-US" altLang="zh-CN" sz="40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4" name="Group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>
            <p:custDataLst>
              <p:tags r:id="rId8"/>
            </p:custDataLst>
          </p:nvPr>
        </p:nvGrpSpPr>
        <p:grpSpPr>
          <a:xfrm>
            <a:off x="2005661" y="3528652"/>
            <a:ext cx="2705553" cy="1779628"/>
            <a:chOff x="3296245" y="3395905"/>
            <a:chExt cx="2705553" cy="1779628"/>
          </a:xfrm>
        </p:grpSpPr>
        <p:sp>
          <p:nvSpPr>
            <p:cNvPr id="45" name="Rectangle: Rounded Corners 40"/>
            <p:cNvSpPr/>
            <p:nvPr>
              <p:custDataLst>
                <p:tags r:id="rId9"/>
              </p:custDataLst>
            </p:nvPr>
          </p:nvSpPr>
          <p:spPr>
            <a:xfrm>
              <a:off x="3296245" y="3395905"/>
              <a:ext cx="2705553" cy="1779628"/>
            </a:xfrm>
            <a:prstGeom prst="roundRect">
              <a:avLst>
                <a:gd name="adj" fmla="val 4357"/>
              </a:avLst>
            </a:prstGeom>
            <a:gradFill>
              <a:gsLst>
                <a:gs pos="0">
                  <a:schemeClr val="accent2"/>
                </a:gs>
                <a:gs pos="93571">
                  <a:schemeClr val="accent1"/>
                </a:gs>
              </a:gsLst>
              <a:lin ang="2700000" scaled="0"/>
            </a:gradFill>
            <a:ln>
              <a:noFill/>
            </a:ln>
            <a:effectLst>
              <a:outerShdw blurRad="762000" dist="381000" dir="8100000" sx="90000" sy="9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46" name="Group 36"/>
            <p:cNvGrpSpPr/>
            <p:nvPr/>
          </p:nvGrpSpPr>
          <p:grpSpPr>
            <a:xfrm>
              <a:off x="3424745" y="3742747"/>
              <a:ext cx="2440528" cy="1090097"/>
              <a:chOff x="432847" y="4735055"/>
              <a:chExt cx="2440528" cy="1090097"/>
            </a:xfrm>
          </p:grpSpPr>
          <p:sp>
            <p:nvSpPr>
              <p:cNvPr id="47" name="Rectangle 37"/>
              <p:cNvSpPr/>
              <p:nvPr>
                <p:custDataLst>
                  <p:tags r:id="rId10"/>
                </p:custDataLst>
              </p:nvPr>
            </p:nvSpPr>
            <p:spPr>
              <a:xfrm>
                <a:off x="432847" y="5439072"/>
                <a:ext cx="2440528" cy="386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新手难以上手，创作受阻</a:t>
                </a:r>
                <a:endParaRPr lang="zh-CN" altLang="en-US"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TextBox 39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63352" y="4735055"/>
                <a:ext cx="203962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2000505000000020004" pitchFamily="50" charset="0"/>
                    <a:cs typeface="Lato" panose="020F0502020204030203" pitchFamily="34" charset="0"/>
                  </a:defRPr>
                </a:lvl1pPr>
              </a:lstStyle>
              <a:p>
                <a:r>
                  <a:rPr lang="zh-CN" altLang="en-US" sz="2400" dirty="0">
                    <a:solidFill>
                      <a:schemeClr val="bg1"/>
                    </a:solidFill>
                    <a:latin typeface="+mn-lt"/>
                    <a:cs typeface="+mn-ea"/>
                    <a:sym typeface="+mn-lt"/>
                  </a:rPr>
                  <a:t>专业门槛高</a:t>
                </a:r>
                <a:endParaRPr lang="zh-CN" altLang="en-US" sz="2400" dirty="0">
                  <a:solidFill>
                    <a:schemeClr val="bg1"/>
                  </a:solidFill>
                  <a:latin typeface="+mn-lt"/>
                  <a:cs typeface="+mn-ea"/>
                  <a:sym typeface="+mn-lt"/>
                </a:endParaRPr>
              </a:p>
            </p:txBody>
          </p:sp>
        </p:grpSp>
      </p:grpSp>
      <p:sp>
        <p:nvSpPr>
          <p:cNvPr id="51" name="Rectangle: Rounded Corners 40"/>
          <p:cNvSpPr/>
          <p:nvPr>
            <p:custDataLst>
              <p:tags r:id="rId12"/>
            </p:custDataLst>
          </p:nvPr>
        </p:nvSpPr>
        <p:spPr>
          <a:xfrm>
            <a:off x="1785620" y="3528060"/>
            <a:ext cx="3223895" cy="1779905"/>
          </a:xfrm>
          <a:prstGeom prst="roundRect">
            <a:avLst>
              <a:gd name="adj" fmla="val 4357"/>
            </a:avLst>
          </a:prstGeom>
          <a:solidFill>
            <a:srgbClr val="A4DBFD"/>
          </a:solidFill>
          <a:ln>
            <a:noFill/>
          </a:ln>
          <a:effectLst>
            <a:outerShdw blurRad="762000" dist="381000" dir="8100000" sx="90000" sy="9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TextBox 39"/>
          <p:cNvSpPr txBox="1"/>
          <p:nvPr>
            <p:custDataLst>
              <p:tags r:id="rId13"/>
            </p:custDataLst>
          </p:nvPr>
        </p:nvSpPr>
        <p:spPr>
          <a:xfrm>
            <a:off x="1948815" y="3749675"/>
            <a:ext cx="306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成本与效率难以兼顾</a:t>
            </a:r>
            <a:endParaRPr lang="zh-CN" altLang="en-US" sz="240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2" name="TextBox 39"/>
          <p:cNvSpPr txBox="1"/>
          <p:nvPr>
            <p:custDataLst>
              <p:tags r:id="rId14"/>
            </p:custDataLst>
          </p:nvPr>
        </p:nvSpPr>
        <p:spPr>
          <a:xfrm>
            <a:off x="1784985" y="4566920"/>
            <a:ext cx="3350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000" b="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传统软件昂贵、学习周期长</a:t>
            </a:r>
            <a:endParaRPr lang="zh-CN" altLang="en-US" sz="2000" b="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5" name="Rectangle: Rounded Corners 40"/>
          <p:cNvSpPr/>
          <p:nvPr>
            <p:custDataLst>
              <p:tags r:id="rId15"/>
            </p:custDataLst>
          </p:nvPr>
        </p:nvSpPr>
        <p:spPr>
          <a:xfrm>
            <a:off x="1657986" y="3567430"/>
            <a:ext cx="3308350" cy="1779905"/>
          </a:xfrm>
          <a:prstGeom prst="roundRect">
            <a:avLst>
              <a:gd name="adj" fmla="val 4357"/>
            </a:avLst>
          </a:prstGeom>
          <a:solidFill>
            <a:srgbClr val="60C1FC"/>
          </a:solidFill>
          <a:ln>
            <a:noFill/>
          </a:ln>
          <a:effectLst>
            <a:outerShdw blurRad="762000" dist="381000" dir="8100000" sx="90000" sy="9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3" name="TextBox 39"/>
          <p:cNvSpPr txBox="1"/>
          <p:nvPr>
            <p:custDataLst>
              <p:tags r:id="rId16"/>
            </p:custDataLst>
          </p:nvPr>
        </p:nvSpPr>
        <p:spPr>
          <a:xfrm>
            <a:off x="1658620" y="4508500"/>
            <a:ext cx="3350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000" b="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建模、贴图、渲染环节割裂</a:t>
            </a:r>
            <a:endParaRPr lang="zh-CN" altLang="en-US" sz="2000" b="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4" name="TextBox 39"/>
          <p:cNvSpPr txBox="1"/>
          <p:nvPr>
            <p:custDataLst>
              <p:tags r:id="rId17"/>
            </p:custDataLst>
          </p:nvPr>
        </p:nvSpPr>
        <p:spPr>
          <a:xfrm>
            <a:off x="1906270" y="3716655"/>
            <a:ext cx="306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资产创建流程繁琐</a:t>
            </a:r>
            <a:endParaRPr lang="zh-CN" altLang="en-US" sz="240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1" grpId="0" bldLvl="0" animBg="1"/>
      <p:bldP spid="51" grpId="1" bldLvl="0" animBg="1"/>
      <p:bldP spid="50" grpId="0"/>
      <p:bldP spid="50" grpId="1"/>
      <p:bldP spid="52" grpId="0"/>
      <p:bldP spid="52" grpId="1"/>
      <p:bldP spid="55" grpId="0" bldLvl="0" animBg="1"/>
      <p:bldP spid="53" grpId="0"/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6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791259" y="712213"/>
            <a:ext cx="902589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600" b="1" spc="-30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algn="l"/>
            <a:r>
              <a:rPr lang="zh-CN" altLang="en-US" dirty="0">
                <a:latin typeface="+mn-lt"/>
                <a:ea typeface="+mn-ea"/>
                <a:sym typeface="+mn-lt"/>
              </a:rPr>
              <a:t>分阶段里程碑与达成条件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4" name="Freeform: Shape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-304165" y="6181725"/>
            <a:ext cx="12754610" cy="688975"/>
          </a:xfrm>
          <a:custGeom>
            <a:avLst/>
            <a:gdLst>
              <a:gd name="connsiteX0" fmla="*/ 2899884 w 5799768"/>
              <a:gd name="connsiteY0" fmla="*/ 0 h 3880096"/>
              <a:gd name="connsiteX1" fmla="*/ 5799768 w 5799768"/>
              <a:gd name="connsiteY1" fmla="*/ 2899884 h 3880096"/>
              <a:gd name="connsiteX2" fmla="*/ 5669395 w 5799768"/>
              <a:gd name="connsiteY2" fmla="*/ 3762221 h 3880096"/>
              <a:gd name="connsiteX3" fmla="*/ 5626252 w 5799768"/>
              <a:gd name="connsiteY3" fmla="*/ 3880096 h 3880096"/>
              <a:gd name="connsiteX4" fmla="*/ 173516 w 5799768"/>
              <a:gd name="connsiteY4" fmla="*/ 3880096 h 3880096"/>
              <a:gd name="connsiteX5" fmla="*/ 130373 w 5799768"/>
              <a:gd name="connsiteY5" fmla="*/ 3762221 h 3880096"/>
              <a:gd name="connsiteX6" fmla="*/ 0 w 5799768"/>
              <a:gd name="connsiteY6" fmla="*/ 2899884 h 3880096"/>
              <a:gd name="connsiteX7" fmla="*/ 2899884 w 5799768"/>
              <a:gd name="connsiteY7" fmla="*/ 0 h 388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9768" h="3880096">
                <a:moveTo>
                  <a:pt x="2899884" y="0"/>
                </a:moveTo>
                <a:cubicBezTo>
                  <a:pt x="4501446" y="0"/>
                  <a:pt x="5799768" y="1298322"/>
                  <a:pt x="5799768" y="2899884"/>
                </a:cubicBezTo>
                <a:cubicBezTo>
                  <a:pt x="5799768" y="3200177"/>
                  <a:pt x="5754124" y="3489809"/>
                  <a:pt x="5669395" y="3762221"/>
                </a:cubicBezTo>
                <a:lnTo>
                  <a:pt x="5626252" y="3880096"/>
                </a:lnTo>
                <a:lnTo>
                  <a:pt x="173516" y="3880096"/>
                </a:lnTo>
                <a:lnTo>
                  <a:pt x="130373" y="3762221"/>
                </a:lnTo>
                <a:cubicBezTo>
                  <a:pt x="45644" y="3489809"/>
                  <a:pt x="0" y="3200177"/>
                  <a:pt x="0" y="2899884"/>
                </a:cubicBezTo>
                <a:cubicBezTo>
                  <a:pt x="0" y="1298322"/>
                  <a:pt x="1298322" y="0"/>
                  <a:pt x="2899884" y="0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85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dist="1143000" dir="5400000" sx="87000" sy="8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400">
              <a:cs typeface="+mn-ea"/>
              <a:sym typeface="+mn-lt"/>
            </a:endParaRPr>
          </a:p>
        </p:txBody>
      </p:sp>
      <p:sp>
        <p:nvSpPr>
          <p:cNvPr id="17" name="TextBox 6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534081" y="1162058"/>
            <a:ext cx="5598518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3600" b="1" spc="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思源黑体 CN Normal" panose="020B04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分阶段里程碑与达成条件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8" name="Shape 70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10870" y="2216785"/>
            <a:ext cx="3529965" cy="323151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内测期（本年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月）：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邀请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50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名种子用户，完成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80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次建模，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7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日留存率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≥12%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NPS≥25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公测期（次年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4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9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月）：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用户突破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1,500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，月活跃用户达到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以上，付费转化率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2%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，付费用户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20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人。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规模化期（次年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后年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月）：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用户突破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5000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，月活用户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≥800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，付费用户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人。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22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0260" y="1819275"/>
            <a:ext cx="6891020" cy="4350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0" y="0"/>
            <a:ext cx="6717323" cy="6858000"/>
          </a:xfrm>
          <a:prstGeom prst="rect">
            <a:avLst/>
          </a:prstGeom>
          <a:solidFill>
            <a:srgbClr val="D8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6" name="图片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65" y="0"/>
            <a:ext cx="5855335" cy="6858000"/>
          </a:xfrm>
          <a:prstGeom prst="rect">
            <a:avLst/>
          </a:prstGeom>
          <a:gradFill flip="none" rotWithShape="1">
            <a:gsLst>
              <a:gs pos="21000">
                <a:schemeClr val="accent4">
                  <a:alpha val="92000"/>
                </a:schemeClr>
              </a:gs>
              <a:gs pos="74000">
                <a:schemeClr val="bg1">
                  <a:alpha val="91000"/>
                </a:schemeClr>
              </a:gs>
            </a:gsLst>
            <a:lin ang="18900000" scaled="1"/>
            <a:tileRect/>
          </a:gradFill>
        </p:spPr>
      </p:pic>
      <p:sp>
        <p:nvSpPr>
          <p:cNvPr id="9" name="矩形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336665" y="0"/>
            <a:ext cx="5878830" cy="6858000"/>
          </a:xfrm>
          <a:prstGeom prst="rect">
            <a:avLst/>
          </a:prstGeom>
          <a:gradFill>
            <a:gsLst>
              <a:gs pos="26000">
                <a:schemeClr val="bg1">
                  <a:alpha val="23000"/>
                </a:schemeClr>
              </a:gs>
              <a:gs pos="100000">
                <a:srgbClr val="B5EDE8">
                  <a:alpha val="6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09522">
            <a:off x="-691630" y="5636567"/>
            <a:ext cx="2030547" cy="2030547"/>
          </a:xfrm>
          <a:prstGeom prst="rect">
            <a:avLst/>
          </a:prstGeom>
        </p:spPr>
      </p:pic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261" y="176545"/>
            <a:ext cx="1652954" cy="1652954"/>
          </a:xfrm>
          <a:prstGeom prst="rect">
            <a:avLst/>
          </a:prstGeom>
        </p:spPr>
      </p:pic>
      <p:sp>
        <p:nvSpPr>
          <p:cNvPr id="65" name="TextBox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559746" y="626273"/>
            <a:ext cx="26854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平台渠道与成本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TextBox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>
            <p:custDataLst>
              <p:tags r:id="rId4"/>
            </p:custDataLst>
          </p:nvPr>
        </p:nvSpPr>
        <p:spPr>
          <a:xfrm>
            <a:off x="559435" y="1894205"/>
            <a:ext cx="5536565" cy="362839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id-ID"/>
            </a:defPPr>
            <a:lvl1pPr algn="just">
              <a:lnSpc>
                <a:spcPct val="130000"/>
              </a:lnSpc>
              <a:spcAft>
                <a:spcPts val="600"/>
              </a:spcAft>
              <a:defRPr sz="1000">
                <a:solidFill>
                  <a:schemeClr val="bg1">
                    <a:lumMod val="6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应用商店</a:t>
            </a:r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ASO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优化关键词（覆盖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100+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词）、图标截图、评分评论（目标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4.0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星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）。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1400" b="1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信息流：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重点布局少数派、小红书等平台，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CPC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约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0.2-0.5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元，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CPM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约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10-15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KOL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合作：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以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1-10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万粉初级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KOL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为主（单条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500-2,000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元），每月合作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2-3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位。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B2B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线索：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通过行业媒体、垂直社区获客，线索成本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100-200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元，成交转化率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15-25%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20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410" y="1751965"/>
            <a:ext cx="5641340" cy="3618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7543800" y="4532630"/>
            <a:ext cx="4379595" cy="2009140"/>
          </a:xfrm>
          <a:prstGeom prst="roundRect">
            <a:avLst>
              <a:gd name="adj" fmla="val 38400"/>
            </a:avLst>
          </a:prstGeom>
          <a:solidFill>
            <a:srgbClr val="FED1F2"/>
          </a:solidFill>
          <a:ln>
            <a:solidFill>
              <a:srgbClr val="FED1F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7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4099" y="608866"/>
            <a:ext cx="581025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转化与留存机制</a:t>
            </a:r>
            <a:endParaRPr lang="zh-CN" altLang="en-US" sz="6600" b="1" spc="-3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6" name="Rectangle 7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67360" y="434340"/>
            <a:ext cx="562864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转化与留存机制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929438" y="185738"/>
            <a:ext cx="11624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 w="38100">
                  <a:solidFill>
                    <a:schemeClr val="bg1"/>
                  </a:solidFill>
                </a:ln>
                <a:solidFill>
                  <a:schemeClr val="accent3"/>
                </a:solidFill>
                <a:cs typeface="+mn-ea"/>
                <a:sym typeface="+mn-lt"/>
              </a:rPr>
              <a:t>“</a:t>
            </a:r>
            <a:endParaRPr lang="zh-CN" altLang="en-US" sz="16600" dirty="0">
              <a:ln w="38100">
                <a:solidFill>
                  <a:schemeClr val="bg1"/>
                </a:solidFill>
              </a:ln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13" name="文本框 1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 flipH="1">
            <a:off x="5395914" y="2126199"/>
            <a:ext cx="11624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 w="38100">
                  <a:solidFill>
                    <a:schemeClr val="bg1"/>
                  </a:solidFill>
                </a:ln>
                <a:solidFill>
                  <a:schemeClr val="accent5"/>
                </a:solidFill>
                <a:cs typeface="+mn-ea"/>
                <a:sym typeface="+mn-lt"/>
              </a:rPr>
              <a:t>“</a:t>
            </a:r>
            <a:endParaRPr lang="zh-CN" altLang="en-US" sz="16600" dirty="0">
              <a:ln w="38100">
                <a:solidFill>
                  <a:schemeClr val="bg1"/>
                </a:solidFill>
              </a:ln>
              <a:solidFill>
                <a:schemeClr val="accent5"/>
              </a:solidFill>
              <a:cs typeface="+mn-ea"/>
              <a:sym typeface="+mn-lt"/>
            </a:endParaRPr>
          </a:p>
        </p:txBody>
      </p:sp>
      <p:sp>
        <p:nvSpPr>
          <p:cNvPr id="14" name="文本框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 flipH="1">
            <a:off x="7333299" y="3560347"/>
            <a:ext cx="11624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 w="38100">
                  <a:solidFill>
                    <a:schemeClr val="bg1"/>
                  </a:solidFill>
                </a:ln>
                <a:solidFill>
                  <a:schemeClr val="accent6"/>
                </a:solidFill>
                <a:cs typeface="+mn-ea"/>
                <a:sym typeface="+mn-lt"/>
              </a:rPr>
              <a:t>“</a:t>
            </a:r>
            <a:endParaRPr lang="zh-CN" altLang="en-US" sz="16600" dirty="0">
              <a:ln w="38100">
                <a:solidFill>
                  <a:schemeClr val="bg1"/>
                </a:solidFill>
              </a:ln>
              <a:solidFill>
                <a:schemeClr val="accent6"/>
              </a:solidFill>
              <a:cs typeface="+mn-ea"/>
              <a:sym typeface="+mn-lt"/>
            </a:endParaRPr>
          </a:p>
        </p:txBody>
      </p:sp>
      <p:sp>
        <p:nvSpPr>
          <p:cNvPr id="15" name="矩形 1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330200" y="1202690"/>
            <a:ext cx="5210175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Onboarding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向导与模板库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新手引导分三阶段：价值认知（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0-20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秒动画展示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"60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秒生成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模型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）、快速上手（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20-90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秒交互式教程完成首次拍摄）、深度探索（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90-150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秒引导预览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导出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分享）。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模板库提供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30+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场景模板（电商、内容、专业、娱乐），支持一键应用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参考学习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改编创作，使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40%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新用户使用模板，成功率提升至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80%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矩形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13065" y="735965"/>
            <a:ext cx="3391535" cy="10369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UGC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社区：打造发现频道展示热门模型，支持点赞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评论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收藏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关注，头部创作者获认证与流量扶持。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矩形 1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64300" y="2836545"/>
            <a:ext cx="3441700" cy="9398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二次创作：用户可基于他人模型再创作（添加贴图、组合模型），形成内容关联网络。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 1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791450" y="4923790"/>
            <a:ext cx="383413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分享机制：应用内分享获积分，跨平台分享（抖音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小红书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微信）带专属落地页回流。目标病毒系数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K≥0.15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，使自然增长贡献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10-15%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新用户。通过内容网络效应降低获客成本，提升用户粘性。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9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" y="3780155"/>
            <a:ext cx="708977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6970" y="3621405"/>
            <a:ext cx="7212965" cy="317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图片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2" b="17448"/>
          <a:stretch>
            <a:fillRect/>
          </a:stretch>
        </p:blipFill>
        <p:spPr>
          <a:xfrm rot="5400000">
            <a:off x="-1201916" y="742551"/>
            <a:ext cx="6911664" cy="5426562"/>
          </a:xfrm>
          <a:custGeom>
            <a:avLst/>
            <a:gdLst>
              <a:gd name="connsiteX0" fmla="*/ 0 w 7620000"/>
              <a:gd name="connsiteY0" fmla="*/ 8109901 h 8109901"/>
              <a:gd name="connsiteX1" fmla="*/ 0 w 7620000"/>
              <a:gd name="connsiteY1" fmla="*/ 666811 h 8109901"/>
              <a:gd name="connsiteX2" fmla="*/ 246185 w 7620000"/>
              <a:gd name="connsiteY2" fmla="*/ 1181563 h 8109901"/>
              <a:gd name="connsiteX3" fmla="*/ 354589 w 7620000"/>
              <a:gd name="connsiteY3" fmla="*/ 1120134 h 8109901"/>
              <a:gd name="connsiteX4" fmla="*/ 472954 w 7620000"/>
              <a:gd name="connsiteY4" fmla="*/ 1044182 h 8109901"/>
              <a:gd name="connsiteX5" fmla="*/ 982023 w 7620000"/>
              <a:gd name="connsiteY5" fmla="*/ 831558 h 8109901"/>
              <a:gd name="connsiteX6" fmla="*/ 1126136 w 7620000"/>
              <a:gd name="connsiteY6" fmla="*/ 798527 h 8109901"/>
              <a:gd name="connsiteX7" fmla="*/ 1137139 w 7620000"/>
              <a:gd name="connsiteY7" fmla="*/ 794700 h 8109901"/>
              <a:gd name="connsiteX8" fmla="*/ 1158010 w 7620000"/>
              <a:gd name="connsiteY8" fmla="*/ 791222 h 8109901"/>
              <a:gd name="connsiteX9" fmla="*/ 1169053 w 7620000"/>
              <a:gd name="connsiteY9" fmla="*/ 788691 h 8109901"/>
              <a:gd name="connsiteX10" fmla="*/ 1195823 w 7620000"/>
              <a:gd name="connsiteY10" fmla="*/ 784920 h 8109901"/>
              <a:gd name="connsiteX11" fmla="*/ 1348154 w 7620000"/>
              <a:gd name="connsiteY11" fmla="*/ 759532 h 8109901"/>
              <a:gd name="connsiteX12" fmla="*/ 1368960 w 7620000"/>
              <a:gd name="connsiteY12" fmla="*/ 761018 h 8109901"/>
              <a:gd name="connsiteX13" fmla="*/ 1559142 w 7620000"/>
              <a:gd name="connsiteY13" fmla="*/ 750564 h 8109901"/>
              <a:gd name="connsiteX14" fmla="*/ 1937620 w 7620000"/>
              <a:gd name="connsiteY14" fmla="*/ 778142 h 8109901"/>
              <a:gd name="connsiteX15" fmla="*/ 2072678 w 7620000"/>
              <a:gd name="connsiteY15" fmla="*/ 805756 h 8109901"/>
              <a:gd name="connsiteX16" fmla="*/ 2086709 w 7620000"/>
              <a:gd name="connsiteY16" fmla="*/ 806424 h 8109901"/>
              <a:gd name="connsiteX17" fmla="*/ 2107077 w 7620000"/>
              <a:gd name="connsiteY17" fmla="*/ 812789 h 8109901"/>
              <a:gd name="connsiteX18" fmla="*/ 2118167 w 7620000"/>
              <a:gd name="connsiteY18" fmla="*/ 815057 h 8109901"/>
              <a:gd name="connsiteX19" fmla="*/ 2244287 w 7620000"/>
              <a:gd name="connsiteY19" fmla="*/ 852434 h 8109901"/>
              <a:gd name="connsiteX20" fmla="*/ 2290871 w 7620000"/>
              <a:gd name="connsiteY20" fmla="*/ 757592 h 8109901"/>
              <a:gd name="connsiteX21" fmla="*/ 3507743 w 7620000"/>
              <a:gd name="connsiteY21" fmla="*/ 24633 h 8109901"/>
              <a:gd name="connsiteX22" fmla="*/ 3953834 w 7620000"/>
              <a:gd name="connsiteY22" fmla="*/ 3771 h 8109901"/>
              <a:gd name="connsiteX23" fmla="*/ 4024791 w 7620000"/>
              <a:gd name="connsiteY23" fmla="*/ 10691 h 8109901"/>
              <a:gd name="connsiteX24" fmla="*/ 4032739 w 7620000"/>
              <a:gd name="connsiteY24" fmla="*/ 9255 h 8109901"/>
              <a:gd name="connsiteX25" fmla="*/ 4665785 w 7620000"/>
              <a:gd name="connsiteY25" fmla="*/ 56147 h 8109901"/>
              <a:gd name="connsiteX26" fmla="*/ 5146431 w 7620000"/>
              <a:gd name="connsiteY26" fmla="*/ 138209 h 8109901"/>
              <a:gd name="connsiteX27" fmla="*/ 6013939 w 7620000"/>
              <a:gd name="connsiteY27" fmla="*/ 325778 h 8109901"/>
              <a:gd name="connsiteX28" fmla="*/ 6951786 w 7620000"/>
              <a:gd name="connsiteY28" fmla="*/ 712639 h 8109901"/>
              <a:gd name="connsiteX29" fmla="*/ 7549663 w 7620000"/>
              <a:gd name="connsiteY29" fmla="*/ 982270 h 8109901"/>
              <a:gd name="connsiteX30" fmla="*/ 7620000 w 7620000"/>
              <a:gd name="connsiteY30" fmla="*/ 1032512 h 8109901"/>
              <a:gd name="connsiteX31" fmla="*/ 7620000 w 7620000"/>
              <a:gd name="connsiteY31" fmla="*/ 8109901 h 8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620000" h="8109901">
                <a:moveTo>
                  <a:pt x="0" y="8109901"/>
                </a:moveTo>
                <a:lnTo>
                  <a:pt x="0" y="666811"/>
                </a:lnTo>
                <a:lnTo>
                  <a:pt x="246185" y="1181563"/>
                </a:lnTo>
                <a:lnTo>
                  <a:pt x="354589" y="1120134"/>
                </a:lnTo>
                <a:lnTo>
                  <a:pt x="472954" y="1044182"/>
                </a:lnTo>
                <a:cubicBezTo>
                  <a:pt x="627878" y="954104"/>
                  <a:pt x="798888" y="881879"/>
                  <a:pt x="982023" y="831558"/>
                </a:cubicBezTo>
                <a:lnTo>
                  <a:pt x="1126136" y="798527"/>
                </a:lnTo>
                <a:lnTo>
                  <a:pt x="1137139" y="794700"/>
                </a:lnTo>
                <a:lnTo>
                  <a:pt x="1158010" y="791222"/>
                </a:lnTo>
                <a:lnTo>
                  <a:pt x="1169053" y="788691"/>
                </a:lnTo>
                <a:lnTo>
                  <a:pt x="1195823" y="784920"/>
                </a:lnTo>
                <a:lnTo>
                  <a:pt x="1348154" y="759532"/>
                </a:lnTo>
                <a:lnTo>
                  <a:pt x="1368960" y="761018"/>
                </a:lnTo>
                <a:lnTo>
                  <a:pt x="1559142" y="750564"/>
                </a:lnTo>
                <a:cubicBezTo>
                  <a:pt x="1688472" y="749002"/>
                  <a:pt x="1815093" y="758513"/>
                  <a:pt x="1937620" y="778142"/>
                </a:cubicBezTo>
                <a:lnTo>
                  <a:pt x="2072678" y="805756"/>
                </a:lnTo>
                <a:lnTo>
                  <a:pt x="2086709" y="806424"/>
                </a:lnTo>
                <a:lnTo>
                  <a:pt x="2107077" y="812789"/>
                </a:lnTo>
                <a:lnTo>
                  <a:pt x="2118167" y="815057"/>
                </a:lnTo>
                <a:lnTo>
                  <a:pt x="2244287" y="852434"/>
                </a:lnTo>
                <a:lnTo>
                  <a:pt x="2290871" y="757592"/>
                </a:lnTo>
                <a:cubicBezTo>
                  <a:pt x="2492372" y="400680"/>
                  <a:pt x="2947091" y="109988"/>
                  <a:pt x="3507743" y="24633"/>
                </a:cubicBezTo>
                <a:cubicBezTo>
                  <a:pt x="3660648" y="1355"/>
                  <a:pt x="3810576" y="-4997"/>
                  <a:pt x="3953834" y="3771"/>
                </a:cubicBezTo>
                <a:lnTo>
                  <a:pt x="4024791" y="10691"/>
                </a:lnTo>
                <a:lnTo>
                  <a:pt x="4032739" y="9255"/>
                </a:lnTo>
                <a:lnTo>
                  <a:pt x="4665785" y="56147"/>
                </a:lnTo>
                <a:lnTo>
                  <a:pt x="5146431" y="138209"/>
                </a:lnTo>
                <a:lnTo>
                  <a:pt x="6013939" y="325778"/>
                </a:lnTo>
                <a:lnTo>
                  <a:pt x="6951786" y="712639"/>
                </a:lnTo>
                <a:lnTo>
                  <a:pt x="7549663" y="982270"/>
                </a:lnTo>
                <a:lnTo>
                  <a:pt x="7620000" y="1032512"/>
                </a:lnTo>
                <a:lnTo>
                  <a:pt x="7620000" y="8109901"/>
                </a:lnTo>
                <a:close/>
              </a:path>
            </a:pathLst>
          </a:custGeom>
        </p:spPr>
      </p:pic>
      <p:sp>
        <p:nvSpPr>
          <p:cNvPr id="4" name="剪去单角的矩形 3"/>
          <p:cNvSpPr/>
          <p:nvPr/>
        </p:nvSpPr>
        <p:spPr>
          <a:xfrm>
            <a:off x="-159385" y="0"/>
            <a:ext cx="5487670" cy="6911975"/>
          </a:xfrm>
          <a:prstGeom prst="snip1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  <a:alpha val="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8100000"/>
          </a:gra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-159591" y="-101"/>
            <a:ext cx="1315745" cy="12627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D8E4F4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9" name="Rectangle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968375" y="2355850"/>
            <a:ext cx="4281805" cy="4225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免费版：每日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2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次建模、标准精度、基础导出（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.obj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），目标是让用户体验核心价值。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基础版（月费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9.9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元）：每日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次、高精度、多格式导出（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.obj/.glb/.ply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）、优先处理，适合轻度使用的个人用户。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专业版（月费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29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元）：每日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次、超高精度、批量处理、高级编辑、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API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接入、专属客服，适合内容创作者与专业用户。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企业版（年费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500-1000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元）：无限次数、团队协作、品牌定制、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SLA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保障、技术支持，适合电商平台与设计机构。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5376225" y="1359514"/>
            <a:ext cx="3716299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计量维度与渠道分成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Rectangle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19121" y="1425152"/>
            <a:ext cx="463197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套餐设计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8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1217930" y="247650"/>
            <a:ext cx="543623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定价与商业模式落地</a:t>
            </a:r>
            <a:endParaRPr lang="zh-CN" altLang="en-US" sz="44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361598" y="359899"/>
            <a:ext cx="429711" cy="542947"/>
          </a:xfrm>
          <a:custGeom>
            <a:avLst/>
            <a:gdLst>
              <a:gd name="T0" fmla="*/ 103 w 120"/>
              <a:gd name="T1" fmla="*/ 147 h 151"/>
              <a:gd name="T2" fmla="*/ 99 w 120"/>
              <a:gd name="T3" fmla="*/ 151 h 151"/>
              <a:gd name="T4" fmla="*/ 17 w 120"/>
              <a:gd name="T5" fmla="*/ 151 h 151"/>
              <a:gd name="T6" fmla="*/ 13 w 120"/>
              <a:gd name="T7" fmla="*/ 147 h 151"/>
              <a:gd name="T8" fmla="*/ 17 w 120"/>
              <a:gd name="T9" fmla="*/ 143 h 151"/>
              <a:gd name="T10" fmla="*/ 99 w 120"/>
              <a:gd name="T11" fmla="*/ 143 h 151"/>
              <a:gd name="T12" fmla="*/ 103 w 120"/>
              <a:gd name="T13" fmla="*/ 147 h 151"/>
              <a:gd name="T14" fmla="*/ 25 w 120"/>
              <a:gd name="T15" fmla="*/ 69 h 151"/>
              <a:gd name="T16" fmla="*/ 38 w 120"/>
              <a:gd name="T17" fmla="*/ 61 h 151"/>
              <a:gd name="T18" fmla="*/ 47 w 120"/>
              <a:gd name="T19" fmla="*/ 62 h 151"/>
              <a:gd name="T20" fmla="*/ 32 w 120"/>
              <a:gd name="T21" fmla="*/ 82 h 151"/>
              <a:gd name="T22" fmla="*/ 14 w 120"/>
              <a:gd name="T23" fmla="*/ 120 h 151"/>
              <a:gd name="T24" fmla="*/ 23 w 120"/>
              <a:gd name="T25" fmla="*/ 141 h 151"/>
              <a:gd name="T26" fmla="*/ 26 w 120"/>
              <a:gd name="T27" fmla="*/ 142 h 151"/>
              <a:gd name="T28" fmla="*/ 90 w 120"/>
              <a:gd name="T29" fmla="*/ 142 h 151"/>
              <a:gd name="T30" fmla="*/ 94 w 120"/>
              <a:gd name="T31" fmla="*/ 138 h 151"/>
              <a:gd name="T32" fmla="*/ 90 w 120"/>
              <a:gd name="T33" fmla="*/ 134 h 151"/>
              <a:gd name="T34" fmla="*/ 28 w 120"/>
              <a:gd name="T35" fmla="*/ 134 h 151"/>
              <a:gd name="T36" fmla="*/ 22 w 120"/>
              <a:gd name="T37" fmla="*/ 120 h 151"/>
              <a:gd name="T38" fmla="*/ 38 w 120"/>
              <a:gd name="T39" fmla="*/ 88 h 151"/>
              <a:gd name="T40" fmla="*/ 55 w 120"/>
              <a:gd name="T41" fmla="*/ 59 h 151"/>
              <a:gd name="T42" fmla="*/ 61 w 120"/>
              <a:gd name="T43" fmla="*/ 53 h 151"/>
              <a:gd name="T44" fmla="*/ 64 w 120"/>
              <a:gd name="T45" fmla="*/ 36 h 151"/>
              <a:gd name="T46" fmla="*/ 59 w 120"/>
              <a:gd name="T47" fmla="*/ 34 h 151"/>
              <a:gd name="T48" fmla="*/ 57 w 120"/>
              <a:gd name="T49" fmla="*/ 40 h 151"/>
              <a:gd name="T50" fmla="*/ 54 w 120"/>
              <a:gd name="T51" fmla="*/ 49 h 151"/>
              <a:gd name="T52" fmla="*/ 40 w 120"/>
              <a:gd name="T53" fmla="*/ 53 h 151"/>
              <a:gd name="T54" fmla="*/ 35 w 120"/>
              <a:gd name="T55" fmla="*/ 53 h 151"/>
              <a:gd name="T56" fmla="*/ 21 w 120"/>
              <a:gd name="T57" fmla="*/ 62 h 151"/>
              <a:gd name="T58" fmla="*/ 19 w 120"/>
              <a:gd name="T59" fmla="*/ 62 h 151"/>
              <a:gd name="T60" fmla="*/ 10 w 120"/>
              <a:gd name="T61" fmla="*/ 54 h 151"/>
              <a:gd name="T62" fmla="*/ 10 w 120"/>
              <a:gd name="T63" fmla="*/ 51 h 151"/>
              <a:gd name="T64" fmla="*/ 11 w 120"/>
              <a:gd name="T65" fmla="*/ 51 h 151"/>
              <a:gd name="T66" fmla="*/ 35 w 120"/>
              <a:gd name="T67" fmla="*/ 22 h 151"/>
              <a:gd name="T68" fmla="*/ 35 w 120"/>
              <a:gd name="T69" fmla="*/ 19 h 151"/>
              <a:gd name="T70" fmla="*/ 34 w 120"/>
              <a:gd name="T71" fmla="*/ 14 h 151"/>
              <a:gd name="T72" fmla="*/ 53 w 120"/>
              <a:gd name="T73" fmla="*/ 19 h 151"/>
              <a:gd name="T74" fmla="*/ 91 w 120"/>
              <a:gd name="T75" fmla="*/ 63 h 151"/>
              <a:gd name="T76" fmla="*/ 82 w 120"/>
              <a:gd name="T77" fmla="*/ 109 h 151"/>
              <a:gd name="T78" fmla="*/ 84 w 120"/>
              <a:gd name="T79" fmla="*/ 115 h 151"/>
              <a:gd name="T80" fmla="*/ 85 w 120"/>
              <a:gd name="T81" fmla="*/ 115 h 151"/>
              <a:gd name="T82" fmla="*/ 89 w 120"/>
              <a:gd name="T83" fmla="*/ 112 h 151"/>
              <a:gd name="T84" fmla="*/ 99 w 120"/>
              <a:gd name="T85" fmla="*/ 63 h 151"/>
              <a:gd name="T86" fmla="*/ 53 w 120"/>
              <a:gd name="T87" fmla="*/ 11 h 151"/>
              <a:gd name="T88" fmla="*/ 31 w 120"/>
              <a:gd name="T89" fmla="*/ 3 h 151"/>
              <a:gd name="T90" fmla="*/ 27 w 120"/>
              <a:gd name="T91" fmla="*/ 2 h 151"/>
              <a:gd name="T92" fmla="*/ 24 w 120"/>
              <a:gd name="T93" fmla="*/ 6 h 151"/>
              <a:gd name="T94" fmla="*/ 27 w 120"/>
              <a:gd name="T95" fmla="*/ 20 h 151"/>
              <a:gd name="T96" fmla="*/ 6 w 120"/>
              <a:gd name="T97" fmla="*/ 45 h 151"/>
              <a:gd name="T98" fmla="*/ 3 w 120"/>
              <a:gd name="T99" fmla="*/ 58 h 151"/>
              <a:gd name="T100" fmla="*/ 16 w 120"/>
              <a:gd name="T101" fmla="*/ 70 h 151"/>
              <a:gd name="T102" fmla="*/ 25 w 120"/>
              <a:gd name="T103" fmla="*/ 69 h 151"/>
              <a:gd name="T104" fmla="*/ 80 w 120"/>
              <a:gd name="T105" fmla="*/ 0 h 151"/>
              <a:gd name="T106" fmla="*/ 76 w 120"/>
              <a:gd name="T107" fmla="*/ 3 h 151"/>
              <a:gd name="T108" fmla="*/ 79 w 120"/>
              <a:gd name="T109" fmla="*/ 8 h 151"/>
              <a:gd name="T110" fmla="*/ 107 w 120"/>
              <a:gd name="T111" fmla="*/ 71 h 151"/>
              <a:gd name="T112" fmla="*/ 110 w 120"/>
              <a:gd name="T113" fmla="*/ 75 h 151"/>
              <a:gd name="T114" fmla="*/ 111 w 120"/>
              <a:gd name="T115" fmla="*/ 75 h 151"/>
              <a:gd name="T116" fmla="*/ 114 w 120"/>
              <a:gd name="T117" fmla="*/ 72 h 151"/>
              <a:gd name="T118" fmla="*/ 80 w 120"/>
              <a:gd name="T11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0" h="151">
                <a:moveTo>
                  <a:pt x="103" y="147"/>
                </a:moveTo>
                <a:cubicBezTo>
                  <a:pt x="103" y="150"/>
                  <a:pt x="101" y="151"/>
                  <a:pt x="99" y="151"/>
                </a:cubicBezTo>
                <a:cubicBezTo>
                  <a:pt x="17" y="151"/>
                  <a:pt x="17" y="151"/>
                  <a:pt x="17" y="151"/>
                </a:cubicBezTo>
                <a:cubicBezTo>
                  <a:pt x="15" y="151"/>
                  <a:pt x="13" y="150"/>
                  <a:pt x="13" y="147"/>
                </a:cubicBezTo>
                <a:cubicBezTo>
                  <a:pt x="13" y="145"/>
                  <a:pt x="15" y="143"/>
                  <a:pt x="17" y="143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01" y="143"/>
                  <a:pt x="103" y="145"/>
                  <a:pt x="103" y="147"/>
                </a:cubicBezTo>
                <a:close/>
                <a:moveTo>
                  <a:pt x="25" y="69"/>
                </a:moveTo>
                <a:cubicBezTo>
                  <a:pt x="30" y="66"/>
                  <a:pt x="35" y="63"/>
                  <a:pt x="38" y="61"/>
                </a:cubicBezTo>
                <a:cubicBezTo>
                  <a:pt x="41" y="62"/>
                  <a:pt x="44" y="62"/>
                  <a:pt x="47" y="62"/>
                </a:cubicBezTo>
                <a:cubicBezTo>
                  <a:pt x="46" y="68"/>
                  <a:pt x="43" y="72"/>
                  <a:pt x="32" y="82"/>
                </a:cubicBezTo>
                <a:cubicBezTo>
                  <a:pt x="21" y="93"/>
                  <a:pt x="14" y="107"/>
                  <a:pt x="14" y="120"/>
                </a:cubicBezTo>
                <a:cubicBezTo>
                  <a:pt x="14" y="128"/>
                  <a:pt x="17" y="136"/>
                  <a:pt x="23" y="141"/>
                </a:cubicBezTo>
                <a:cubicBezTo>
                  <a:pt x="24" y="142"/>
                  <a:pt x="25" y="142"/>
                  <a:pt x="26" y="142"/>
                </a:cubicBezTo>
                <a:cubicBezTo>
                  <a:pt x="90" y="142"/>
                  <a:pt x="90" y="142"/>
                  <a:pt x="90" y="142"/>
                </a:cubicBezTo>
                <a:cubicBezTo>
                  <a:pt x="92" y="142"/>
                  <a:pt x="94" y="140"/>
                  <a:pt x="94" y="138"/>
                </a:cubicBezTo>
                <a:cubicBezTo>
                  <a:pt x="94" y="136"/>
                  <a:pt x="92" y="134"/>
                  <a:pt x="90" y="134"/>
                </a:cubicBezTo>
                <a:cubicBezTo>
                  <a:pt x="28" y="134"/>
                  <a:pt x="28" y="134"/>
                  <a:pt x="28" y="134"/>
                </a:cubicBezTo>
                <a:cubicBezTo>
                  <a:pt x="24" y="130"/>
                  <a:pt x="22" y="125"/>
                  <a:pt x="22" y="120"/>
                </a:cubicBezTo>
                <a:cubicBezTo>
                  <a:pt x="22" y="109"/>
                  <a:pt x="28" y="97"/>
                  <a:pt x="38" y="88"/>
                </a:cubicBezTo>
                <a:cubicBezTo>
                  <a:pt x="51" y="75"/>
                  <a:pt x="55" y="69"/>
                  <a:pt x="55" y="59"/>
                </a:cubicBezTo>
                <a:cubicBezTo>
                  <a:pt x="58" y="57"/>
                  <a:pt x="60" y="56"/>
                  <a:pt x="61" y="53"/>
                </a:cubicBezTo>
                <a:cubicBezTo>
                  <a:pt x="65" y="47"/>
                  <a:pt x="66" y="41"/>
                  <a:pt x="64" y="36"/>
                </a:cubicBezTo>
                <a:cubicBezTo>
                  <a:pt x="63" y="34"/>
                  <a:pt x="61" y="33"/>
                  <a:pt x="59" y="34"/>
                </a:cubicBezTo>
                <a:cubicBezTo>
                  <a:pt x="57" y="35"/>
                  <a:pt x="56" y="38"/>
                  <a:pt x="57" y="40"/>
                </a:cubicBezTo>
                <a:cubicBezTo>
                  <a:pt x="58" y="42"/>
                  <a:pt x="56" y="46"/>
                  <a:pt x="54" y="49"/>
                </a:cubicBezTo>
                <a:cubicBezTo>
                  <a:pt x="51" y="53"/>
                  <a:pt x="44" y="55"/>
                  <a:pt x="40" y="53"/>
                </a:cubicBezTo>
                <a:cubicBezTo>
                  <a:pt x="38" y="52"/>
                  <a:pt x="37" y="52"/>
                  <a:pt x="35" y="53"/>
                </a:cubicBezTo>
                <a:cubicBezTo>
                  <a:pt x="35" y="53"/>
                  <a:pt x="27" y="58"/>
                  <a:pt x="21" y="62"/>
                </a:cubicBezTo>
                <a:cubicBezTo>
                  <a:pt x="20" y="63"/>
                  <a:pt x="20" y="63"/>
                  <a:pt x="19" y="62"/>
                </a:cubicBezTo>
                <a:cubicBezTo>
                  <a:pt x="16" y="62"/>
                  <a:pt x="12" y="57"/>
                  <a:pt x="10" y="54"/>
                </a:cubicBezTo>
                <a:cubicBezTo>
                  <a:pt x="10" y="53"/>
                  <a:pt x="10" y="52"/>
                  <a:pt x="10" y="51"/>
                </a:cubicBezTo>
                <a:cubicBezTo>
                  <a:pt x="10" y="51"/>
                  <a:pt x="11" y="51"/>
                  <a:pt x="11" y="51"/>
                </a:cubicBezTo>
                <a:cubicBezTo>
                  <a:pt x="27" y="37"/>
                  <a:pt x="35" y="23"/>
                  <a:pt x="35" y="22"/>
                </a:cubicBezTo>
                <a:cubicBezTo>
                  <a:pt x="36" y="21"/>
                  <a:pt x="36" y="20"/>
                  <a:pt x="35" y="19"/>
                </a:cubicBezTo>
                <a:cubicBezTo>
                  <a:pt x="35" y="18"/>
                  <a:pt x="34" y="16"/>
                  <a:pt x="34" y="14"/>
                </a:cubicBezTo>
                <a:cubicBezTo>
                  <a:pt x="39" y="16"/>
                  <a:pt x="46" y="19"/>
                  <a:pt x="53" y="19"/>
                </a:cubicBezTo>
                <a:cubicBezTo>
                  <a:pt x="64" y="19"/>
                  <a:pt x="91" y="23"/>
                  <a:pt x="91" y="63"/>
                </a:cubicBezTo>
                <a:cubicBezTo>
                  <a:pt x="91" y="63"/>
                  <a:pt x="91" y="85"/>
                  <a:pt x="82" y="109"/>
                </a:cubicBezTo>
                <a:cubicBezTo>
                  <a:pt x="81" y="112"/>
                  <a:pt x="82" y="114"/>
                  <a:pt x="84" y="115"/>
                </a:cubicBezTo>
                <a:cubicBezTo>
                  <a:pt x="85" y="115"/>
                  <a:pt x="85" y="115"/>
                  <a:pt x="85" y="115"/>
                </a:cubicBezTo>
                <a:cubicBezTo>
                  <a:pt x="87" y="115"/>
                  <a:pt x="89" y="114"/>
                  <a:pt x="89" y="112"/>
                </a:cubicBezTo>
                <a:cubicBezTo>
                  <a:pt x="99" y="87"/>
                  <a:pt x="99" y="64"/>
                  <a:pt x="99" y="63"/>
                </a:cubicBezTo>
                <a:cubicBezTo>
                  <a:pt x="99" y="15"/>
                  <a:pt x="64" y="11"/>
                  <a:pt x="53" y="11"/>
                </a:cubicBezTo>
                <a:cubicBezTo>
                  <a:pt x="42" y="11"/>
                  <a:pt x="31" y="3"/>
                  <a:pt x="31" y="3"/>
                </a:cubicBezTo>
                <a:cubicBezTo>
                  <a:pt x="30" y="2"/>
                  <a:pt x="28" y="2"/>
                  <a:pt x="27" y="2"/>
                </a:cubicBezTo>
                <a:cubicBezTo>
                  <a:pt x="25" y="3"/>
                  <a:pt x="24" y="4"/>
                  <a:pt x="24" y="6"/>
                </a:cubicBezTo>
                <a:cubicBezTo>
                  <a:pt x="24" y="10"/>
                  <a:pt x="26" y="17"/>
                  <a:pt x="27" y="20"/>
                </a:cubicBezTo>
                <a:cubicBezTo>
                  <a:pt x="25" y="24"/>
                  <a:pt x="18" y="35"/>
                  <a:pt x="6" y="45"/>
                </a:cubicBezTo>
                <a:cubicBezTo>
                  <a:pt x="3" y="47"/>
                  <a:pt x="0" y="51"/>
                  <a:pt x="3" y="58"/>
                </a:cubicBezTo>
                <a:cubicBezTo>
                  <a:pt x="5" y="61"/>
                  <a:pt x="10" y="68"/>
                  <a:pt x="16" y="70"/>
                </a:cubicBezTo>
                <a:cubicBezTo>
                  <a:pt x="19" y="71"/>
                  <a:pt x="22" y="71"/>
                  <a:pt x="25" y="69"/>
                </a:cubicBezTo>
                <a:close/>
                <a:moveTo>
                  <a:pt x="80" y="0"/>
                </a:moveTo>
                <a:cubicBezTo>
                  <a:pt x="78" y="0"/>
                  <a:pt x="76" y="1"/>
                  <a:pt x="76" y="3"/>
                </a:cubicBezTo>
                <a:cubicBezTo>
                  <a:pt x="75" y="5"/>
                  <a:pt x="77" y="8"/>
                  <a:pt x="79" y="8"/>
                </a:cubicBezTo>
                <a:cubicBezTo>
                  <a:pt x="102" y="13"/>
                  <a:pt x="112" y="44"/>
                  <a:pt x="107" y="71"/>
                </a:cubicBezTo>
                <a:cubicBezTo>
                  <a:pt x="106" y="73"/>
                  <a:pt x="108" y="75"/>
                  <a:pt x="110" y="75"/>
                </a:cubicBezTo>
                <a:cubicBezTo>
                  <a:pt x="110" y="75"/>
                  <a:pt x="110" y="75"/>
                  <a:pt x="111" y="75"/>
                </a:cubicBezTo>
                <a:cubicBezTo>
                  <a:pt x="112" y="75"/>
                  <a:pt x="114" y="74"/>
                  <a:pt x="114" y="72"/>
                </a:cubicBezTo>
                <a:cubicBezTo>
                  <a:pt x="120" y="42"/>
                  <a:pt x="109" y="6"/>
                  <a:pt x="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5" name="Rectangle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5419090" y="1859915"/>
            <a:ext cx="5905500" cy="189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计量模式采用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次数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+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容量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混合计量，免费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基础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专业版按月建模次数限制，企业版按并发数与存储空间定价（基础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5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并发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+20GB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，扩展包按需购买）。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渠道分成包括直销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100%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收入，应用商店抽成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，第三方代理商分成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15-25%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燕尾形 11"/>
          <p:cNvSpPr/>
          <p:nvPr/>
        </p:nvSpPr>
        <p:spPr>
          <a:xfrm rot="5400000" flipV="1">
            <a:off x="226695" y="2353945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燕尾形 43"/>
          <p:cNvSpPr/>
          <p:nvPr/>
        </p:nvSpPr>
        <p:spPr>
          <a:xfrm rot="5400000" flipV="1">
            <a:off x="220980" y="3327400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燕尾形 44"/>
          <p:cNvSpPr/>
          <p:nvPr/>
        </p:nvSpPr>
        <p:spPr>
          <a:xfrm rot="5400000" flipV="1">
            <a:off x="226695" y="5222875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燕尾形 45"/>
          <p:cNvSpPr/>
          <p:nvPr/>
        </p:nvSpPr>
        <p:spPr>
          <a:xfrm rot="5400000" flipV="1">
            <a:off x="220980" y="4274820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/>
      <p:bldP spid="10" grpId="0"/>
      <p:bldP spid="11" grpId="0"/>
      <p:bldP spid="68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640144" y="2100759"/>
            <a:ext cx="87782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THANK  YOU</a:t>
            </a:r>
            <a:endParaRPr lang="zh-CN" altLang="en-US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>
                <a:alpha val="23000"/>
              </a:schemeClr>
            </a:gs>
            <a:gs pos="86000">
              <a:schemeClr val="accent1">
                <a:alpha val="44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59247" y="-3504311"/>
            <a:ext cx="6683864" cy="13689068"/>
          </a:xfrm>
          <a:prstGeom prst="rect">
            <a:avLst/>
          </a:prstGeom>
        </p:spPr>
      </p:pic>
      <p:sp>
        <p:nvSpPr>
          <p:cNvPr id="48" name="文本框 4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082936" y="718863"/>
            <a:ext cx="49760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r>
              <a:rPr lang="en-US" altLang="zh-CN" sz="66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66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845"/>
            <a:ext cx="12191999" cy="6858000"/>
          </a:xfrm>
          <a:prstGeom prst="rect">
            <a:avLst/>
          </a:prstGeom>
        </p:spPr>
      </p:pic>
      <p:sp>
        <p:nvSpPr>
          <p:cNvPr id="44" name="矩形 4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3"/>
            </p:custDataLst>
          </p:nvPr>
        </p:nvSpPr>
        <p:spPr>
          <a:xfrm>
            <a:off x="1962301" y="2268251"/>
            <a:ext cx="2645471" cy="34164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矩形 4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4"/>
            </p:custDataLst>
          </p:nvPr>
        </p:nvSpPr>
        <p:spPr>
          <a:xfrm>
            <a:off x="4773081" y="2268251"/>
            <a:ext cx="2645471" cy="34164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矩形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5"/>
            </p:custDataLst>
          </p:nvPr>
        </p:nvSpPr>
        <p:spPr>
          <a:xfrm>
            <a:off x="7583861" y="2268251"/>
            <a:ext cx="2645471" cy="34164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07988" y="1147666"/>
            <a:ext cx="3275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6"/>
            </p:custDataLst>
          </p:nvPr>
        </p:nvSpPr>
        <p:spPr>
          <a:xfrm>
            <a:off x="1962301" y="4030348"/>
            <a:ext cx="2308142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PART ONE</a:t>
            </a:r>
            <a:endParaRPr lang="en-US" b="1" dirty="0">
              <a:cs typeface="+mn-ea"/>
              <a:sym typeface="+mn-lt"/>
            </a:endParaRPr>
          </a:p>
        </p:txBody>
      </p:sp>
      <p:sp>
        <p:nvSpPr>
          <p:cNvPr id="37" name="矩形 3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7"/>
            </p:custDataLst>
          </p:nvPr>
        </p:nvSpPr>
        <p:spPr>
          <a:xfrm>
            <a:off x="2014923" y="4531510"/>
            <a:ext cx="2231879" cy="81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市场调查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8"/>
            </p:custDataLst>
          </p:nvPr>
        </p:nvSpPr>
        <p:spPr>
          <a:xfrm>
            <a:off x="5058623" y="4082387"/>
            <a:ext cx="2308142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PART TWO</a:t>
            </a:r>
            <a:endParaRPr lang="en-US" b="1" dirty="0">
              <a:cs typeface="+mn-ea"/>
              <a:sym typeface="+mn-lt"/>
            </a:endParaRPr>
          </a:p>
        </p:txBody>
      </p:sp>
      <p:sp>
        <p:nvSpPr>
          <p:cNvPr id="40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9"/>
            </p:custDataLst>
          </p:nvPr>
        </p:nvSpPr>
        <p:spPr>
          <a:xfrm>
            <a:off x="7720047" y="4067519"/>
            <a:ext cx="2308142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PART THREE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24" name="图片 2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93" y="1611736"/>
            <a:ext cx="2665396" cy="2665396"/>
          </a:xfrm>
          <a:prstGeom prst="rect">
            <a:avLst/>
          </a:prstGeom>
        </p:spPr>
      </p:pic>
      <p:pic>
        <p:nvPicPr>
          <p:cNvPr id="26" name="图片 2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436" y="2200632"/>
            <a:ext cx="1573078" cy="1573078"/>
          </a:xfrm>
          <a:prstGeom prst="rect">
            <a:avLst/>
          </a:prstGeom>
        </p:spPr>
      </p:pic>
      <p:pic>
        <p:nvPicPr>
          <p:cNvPr id="27" name="图片 2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30" y="1910905"/>
            <a:ext cx="2290011" cy="2290011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矩形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16"/>
            </p:custDataLst>
          </p:nvPr>
        </p:nvSpPr>
        <p:spPr>
          <a:xfrm>
            <a:off x="4920683" y="4531510"/>
            <a:ext cx="2231879" cy="81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应用介绍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17"/>
            </p:custDataLst>
          </p:nvPr>
        </p:nvSpPr>
        <p:spPr>
          <a:xfrm>
            <a:off x="7826375" y="4473575"/>
            <a:ext cx="2216785" cy="12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营销可行性分析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2"/>
          <a:stretch>
            <a:fillRect/>
          </a:stretch>
        </p:blipFill>
        <p:spPr>
          <a:xfrm rot="5400000">
            <a:off x="220457" y="-220457"/>
            <a:ext cx="6858001" cy="7298912"/>
          </a:xfrm>
          <a:custGeom>
            <a:avLst/>
            <a:gdLst>
              <a:gd name="connsiteX0" fmla="*/ 0 w 7620000"/>
              <a:gd name="connsiteY0" fmla="*/ 8109901 h 8109901"/>
              <a:gd name="connsiteX1" fmla="*/ 0 w 7620000"/>
              <a:gd name="connsiteY1" fmla="*/ 666811 h 8109901"/>
              <a:gd name="connsiteX2" fmla="*/ 246185 w 7620000"/>
              <a:gd name="connsiteY2" fmla="*/ 1181563 h 8109901"/>
              <a:gd name="connsiteX3" fmla="*/ 354589 w 7620000"/>
              <a:gd name="connsiteY3" fmla="*/ 1120134 h 8109901"/>
              <a:gd name="connsiteX4" fmla="*/ 472954 w 7620000"/>
              <a:gd name="connsiteY4" fmla="*/ 1044182 h 8109901"/>
              <a:gd name="connsiteX5" fmla="*/ 982023 w 7620000"/>
              <a:gd name="connsiteY5" fmla="*/ 831558 h 8109901"/>
              <a:gd name="connsiteX6" fmla="*/ 1126136 w 7620000"/>
              <a:gd name="connsiteY6" fmla="*/ 798527 h 8109901"/>
              <a:gd name="connsiteX7" fmla="*/ 1137139 w 7620000"/>
              <a:gd name="connsiteY7" fmla="*/ 794700 h 8109901"/>
              <a:gd name="connsiteX8" fmla="*/ 1158010 w 7620000"/>
              <a:gd name="connsiteY8" fmla="*/ 791222 h 8109901"/>
              <a:gd name="connsiteX9" fmla="*/ 1169053 w 7620000"/>
              <a:gd name="connsiteY9" fmla="*/ 788691 h 8109901"/>
              <a:gd name="connsiteX10" fmla="*/ 1195823 w 7620000"/>
              <a:gd name="connsiteY10" fmla="*/ 784920 h 8109901"/>
              <a:gd name="connsiteX11" fmla="*/ 1348154 w 7620000"/>
              <a:gd name="connsiteY11" fmla="*/ 759532 h 8109901"/>
              <a:gd name="connsiteX12" fmla="*/ 1368960 w 7620000"/>
              <a:gd name="connsiteY12" fmla="*/ 761018 h 8109901"/>
              <a:gd name="connsiteX13" fmla="*/ 1559142 w 7620000"/>
              <a:gd name="connsiteY13" fmla="*/ 750564 h 8109901"/>
              <a:gd name="connsiteX14" fmla="*/ 1937620 w 7620000"/>
              <a:gd name="connsiteY14" fmla="*/ 778142 h 8109901"/>
              <a:gd name="connsiteX15" fmla="*/ 2072678 w 7620000"/>
              <a:gd name="connsiteY15" fmla="*/ 805756 h 8109901"/>
              <a:gd name="connsiteX16" fmla="*/ 2086709 w 7620000"/>
              <a:gd name="connsiteY16" fmla="*/ 806424 h 8109901"/>
              <a:gd name="connsiteX17" fmla="*/ 2107077 w 7620000"/>
              <a:gd name="connsiteY17" fmla="*/ 812789 h 8109901"/>
              <a:gd name="connsiteX18" fmla="*/ 2118167 w 7620000"/>
              <a:gd name="connsiteY18" fmla="*/ 815057 h 8109901"/>
              <a:gd name="connsiteX19" fmla="*/ 2244287 w 7620000"/>
              <a:gd name="connsiteY19" fmla="*/ 852434 h 8109901"/>
              <a:gd name="connsiteX20" fmla="*/ 2290871 w 7620000"/>
              <a:gd name="connsiteY20" fmla="*/ 757592 h 8109901"/>
              <a:gd name="connsiteX21" fmla="*/ 3507743 w 7620000"/>
              <a:gd name="connsiteY21" fmla="*/ 24633 h 8109901"/>
              <a:gd name="connsiteX22" fmla="*/ 3953834 w 7620000"/>
              <a:gd name="connsiteY22" fmla="*/ 3771 h 8109901"/>
              <a:gd name="connsiteX23" fmla="*/ 4024791 w 7620000"/>
              <a:gd name="connsiteY23" fmla="*/ 10691 h 8109901"/>
              <a:gd name="connsiteX24" fmla="*/ 4032739 w 7620000"/>
              <a:gd name="connsiteY24" fmla="*/ 9255 h 8109901"/>
              <a:gd name="connsiteX25" fmla="*/ 4665785 w 7620000"/>
              <a:gd name="connsiteY25" fmla="*/ 56147 h 8109901"/>
              <a:gd name="connsiteX26" fmla="*/ 5146431 w 7620000"/>
              <a:gd name="connsiteY26" fmla="*/ 138209 h 8109901"/>
              <a:gd name="connsiteX27" fmla="*/ 6013939 w 7620000"/>
              <a:gd name="connsiteY27" fmla="*/ 325778 h 8109901"/>
              <a:gd name="connsiteX28" fmla="*/ 6951786 w 7620000"/>
              <a:gd name="connsiteY28" fmla="*/ 712639 h 8109901"/>
              <a:gd name="connsiteX29" fmla="*/ 7549663 w 7620000"/>
              <a:gd name="connsiteY29" fmla="*/ 982270 h 8109901"/>
              <a:gd name="connsiteX30" fmla="*/ 7620000 w 7620000"/>
              <a:gd name="connsiteY30" fmla="*/ 1032512 h 8109901"/>
              <a:gd name="connsiteX31" fmla="*/ 7620000 w 7620000"/>
              <a:gd name="connsiteY31" fmla="*/ 8109901 h 8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620000" h="8109901">
                <a:moveTo>
                  <a:pt x="0" y="8109901"/>
                </a:moveTo>
                <a:lnTo>
                  <a:pt x="0" y="666811"/>
                </a:lnTo>
                <a:lnTo>
                  <a:pt x="246185" y="1181563"/>
                </a:lnTo>
                <a:lnTo>
                  <a:pt x="354589" y="1120134"/>
                </a:lnTo>
                <a:lnTo>
                  <a:pt x="472954" y="1044182"/>
                </a:lnTo>
                <a:cubicBezTo>
                  <a:pt x="627878" y="954104"/>
                  <a:pt x="798888" y="881879"/>
                  <a:pt x="982023" y="831558"/>
                </a:cubicBezTo>
                <a:lnTo>
                  <a:pt x="1126136" y="798527"/>
                </a:lnTo>
                <a:lnTo>
                  <a:pt x="1137139" y="794700"/>
                </a:lnTo>
                <a:lnTo>
                  <a:pt x="1158010" y="791222"/>
                </a:lnTo>
                <a:lnTo>
                  <a:pt x="1169053" y="788691"/>
                </a:lnTo>
                <a:lnTo>
                  <a:pt x="1195823" y="784920"/>
                </a:lnTo>
                <a:lnTo>
                  <a:pt x="1348154" y="759532"/>
                </a:lnTo>
                <a:lnTo>
                  <a:pt x="1368960" y="761018"/>
                </a:lnTo>
                <a:lnTo>
                  <a:pt x="1559142" y="750564"/>
                </a:lnTo>
                <a:cubicBezTo>
                  <a:pt x="1688472" y="749002"/>
                  <a:pt x="1815093" y="758513"/>
                  <a:pt x="1937620" y="778142"/>
                </a:cubicBezTo>
                <a:lnTo>
                  <a:pt x="2072678" y="805756"/>
                </a:lnTo>
                <a:lnTo>
                  <a:pt x="2086709" y="806424"/>
                </a:lnTo>
                <a:lnTo>
                  <a:pt x="2107077" y="812789"/>
                </a:lnTo>
                <a:lnTo>
                  <a:pt x="2118167" y="815057"/>
                </a:lnTo>
                <a:lnTo>
                  <a:pt x="2244287" y="852434"/>
                </a:lnTo>
                <a:lnTo>
                  <a:pt x="2290871" y="757592"/>
                </a:lnTo>
                <a:cubicBezTo>
                  <a:pt x="2492372" y="400680"/>
                  <a:pt x="2947091" y="109988"/>
                  <a:pt x="3507743" y="24633"/>
                </a:cubicBezTo>
                <a:cubicBezTo>
                  <a:pt x="3660648" y="1355"/>
                  <a:pt x="3810576" y="-4997"/>
                  <a:pt x="3953834" y="3771"/>
                </a:cubicBezTo>
                <a:lnTo>
                  <a:pt x="4024791" y="10691"/>
                </a:lnTo>
                <a:lnTo>
                  <a:pt x="4032739" y="9255"/>
                </a:lnTo>
                <a:lnTo>
                  <a:pt x="4665785" y="56147"/>
                </a:lnTo>
                <a:lnTo>
                  <a:pt x="5146431" y="138209"/>
                </a:lnTo>
                <a:lnTo>
                  <a:pt x="6013939" y="325778"/>
                </a:lnTo>
                <a:lnTo>
                  <a:pt x="6951786" y="712639"/>
                </a:lnTo>
                <a:lnTo>
                  <a:pt x="7549663" y="982270"/>
                </a:lnTo>
                <a:lnTo>
                  <a:pt x="7620000" y="1032512"/>
                </a:lnTo>
                <a:lnTo>
                  <a:pt x="7620000" y="8109901"/>
                </a:lnTo>
                <a:close/>
              </a:path>
            </a:pathLst>
          </a:custGeom>
        </p:spPr>
      </p:pic>
      <p:sp>
        <p:nvSpPr>
          <p:cNvPr id="7" name="文本框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096546" y="2135878"/>
            <a:ext cx="101323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1500" b="1" spc="-30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sym typeface="+mn-lt"/>
              </a:rPr>
              <a:t>PART ONE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9" name="文本框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 rot="16200000">
            <a:off x="10239645" y="3290499"/>
            <a:ext cx="3463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http://www.pptstore.net/author/heijialuo/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946715" y="4180250"/>
            <a:ext cx="84348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-300" dirty="0">
                <a:solidFill>
                  <a:schemeClr val="bg1"/>
                </a:solidFill>
                <a:cs typeface="+mn-ea"/>
                <a:sym typeface="+mn-lt"/>
              </a:rPr>
              <a:t>市场调查</a:t>
            </a:r>
            <a:endParaRPr lang="zh-CN" altLang="en-US" sz="48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/>
          <a:srcRect t="58924"/>
          <a:stretch>
            <a:fillRect/>
          </a:stretch>
        </p:blipFill>
        <p:spPr>
          <a:xfrm>
            <a:off x="-499315" y="-1786527"/>
            <a:ext cx="12241100" cy="5352409"/>
          </a:xfrm>
          <a:custGeom>
            <a:avLst/>
            <a:gdLst>
              <a:gd name="connsiteX0" fmla="*/ 0 w 12241100"/>
              <a:gd name="connsiteY0" fmla="*/ 0 h 5352409"/>
              <a:gd name="connsiteX1" fmla="*/ 12241100 w 12241100"/>
              <a:gd name="connsiteY1" fmla="*/ 0 h 5352409"/>
              <a:gd name="connsiteX2" fmla="*/ 12241100 w 12241100"/>
              <a:gd name="connsiteY2" fmla="*/ 5352409 h 5352409"/>
              <a:gd name="connsiteX3" fmla="*/ 0 w 12241100"/>
              <a:gd name="connsiteY3" fmla="*/ 5352409 h 535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1100" h="5352409">
                <a:moveTo>
                  <a:pt x="0" y="0"/>
                </a:moveTo>
                <a:lnTo>
                  <a:pt x="12241100" y="0"/>
                </a:lnTo>
                <a:lnTo>
                  <a:pt x="12241100" y="5352409"/>
                </a:lnTo>
                <a:lnTo>
                  <a:pt x="0" y="5352409"/>
                </a:lnTo>
                <a:close/>
              </a:path>
            </a:pathLst>
          </a:custGeom>
        </p:spPr>
      </p:pic>
      <p:sp>
        <p:nvSpPr>
          <p:cNvPr id="3" name="TextBox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080407" y="640596"/>
            <a:ext cx="7808934" cy="1014730"/>
          </a:xfrm>
          <a:prstGeom prst="rect">
            <a:avLst/>
          </a:prstGeom>
          <a:noFill/>
          <a:effectLst>
            <a:outerShdw blurRad="2540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I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市场规模</a:t>
            </a:r>
            <a:endParaRPr lang="zh-CN" altLang="en-US" sz="6000" b="1" dirty="0">
              <a:solidFill>
                <a:schemeClr val="bg1"/>
              </a:solidFill>
              <a:effectLst>
                <a:outerShdw blurRad="254000" dist="241300" algn="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" y="2813050"/>
            <a:ext cx="7093585" cy="2962275"/>
          </a:xfrm>
          <a:prstGeom prst="rect">
            <a:avLst/>
          </a:prstGeom>
        </p:spPr>
      </p:pic>
      <p:sp>
        <p:nvSpPr>
          <p:cNvPr id="2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339965" y="2886710"/>
            <a:ext cx="472503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第一层：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扫描核心市场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2024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年全球规模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42.8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预计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年达到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75.1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年复合增长率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CAGR 10.1%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4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178040" y="2222500"/>
            <a:ext cx="513715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第二层：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计量应用市场（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扫描是核心技术之一）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2023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103.5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年将达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195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CAGR 9.2%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应用场景：工业质量控制、汽车、航空、医疗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178040" y="2222500"/>
            <a:ext cx="513715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第三层：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数字资产市场（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扫描是内容生产工具）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2023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261.4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年预计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605.8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CAGR 13.1%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应用：游戏、影视、电商、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AR/VR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2024380"/>
            <a:ext cx="5191125" cy="4629150"/>
          </a:xfrm>
          <a:prstGeom prst="rect">
            <a:avLst/>
          </a:prstGeom>
        </p:spPr>
      </p:pic>
      <p:sp>
        <p:nvSpPr>
          <p:cNvPr id="18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085965" y="1576070"/>
            <a:ext cx="5321300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2024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年：移动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扫描渗透率仅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2.3%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为什么这么低？因为技术门槛高、设备贵、操作复杂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2025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年：预计提升至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5.8%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关键驱动：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AR/VR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头显出货量增长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39.2%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IDC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数据）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硬件普及倒逼内容工具需求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9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085965" y="1226820"/>
            <a:ext cx="5321300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2026-2027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年：进入快速增长期，渗透率达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11.2% </a:t>
            </a: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18.5%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类比：短视频剪辑工具（剪映）的增长曲线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从专业工具到大众工具的转折点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年：渗透率达到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48.2%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对标：现在的短视频渗透率（约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50%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将成为内容创作的标配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" y="2969895"/>
            <a:ext cx="6941820" cy="2805430"/>
          </a:xfrm>
          <a:prstGeom prst="rect">
            <a:avLst/>
          </a:prstGeom>
        </p:spPr>
      </p:pic>
      <p:sp>
        <p:nvSpPr>
          <p:cNvPr id="22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933565" y="2265045"/>
            <a:ext cx="532130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红色点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专业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扫描设备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年成本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7.5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万美元（约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万人民币）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采用率仅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市场现状：工业级工具，电商卖家用不起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3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060565" y="2392045"/>
            <a:ext cx="532130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橙色点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全景相机（如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Insta360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一次性投入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5,500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美元（约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万人民币）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采用率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12%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痛点：操作复杂、学习成本高、使用频次低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4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085965" y="2646045"/>
            <a:ext cx="5321300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灰色点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免费手机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App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零成本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采用率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45%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（下载量大）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问题：精度差、不适合商业场景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xit" presetSubtype="4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xit" presetSubtype="4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4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xit" presetSubtype="4" fill="hold" grpId="1" nodeType="withEffect">
                                  <p:stCondLst>
                                    <p:cond delay="1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xit" presetSubtype="4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2" presetClass="exit" presetSubtype="4" fill="hold" grpId="1" nodeType="withEffect">
                                  <p:stCondLst>
                                    <p:cond delay="2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xit" presetSubtype="4" fill="hold" grpId="1" nodeType="withEffect">
                                  <p:stCondLst>
                                    <p:cond delay="2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grpId="0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xit" presetSubtype="4" fill="hold" grpId="1" nodeType="withEffect">
                                  <p:stCondLst>
                                    <p:cond delay="2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grpId="0" nodeType="with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26" grpId="0"/>
      <p:bldP spid="26" grpId="1"/>
      <p:bldP spid="14" grpId="0"/>
      <p:bldP spid="14" grpId="1"/>
      <p:bldP spid="16" grpId="0"/>
      <p:bldP spid="16" grpId="1"/>
      <p:bldP spid="18" grpId="0"/>
      <p:bldP spid="18" grpId="1"/>
      <p:bldP spid="19" grpId="0"/>
      <p:bldP spid="19" grpId="1"/>
      <p:bldP spid="22" grpId="0"/>
      <p:bldP spid="22" grpId="1"/>
      <p:bldP spid="23" grpId="0"/>
      <p:bldP spid="23" grpId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13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49" flipH="1">
            <a:off x="7975212" y="3129700"/>
            <a:ext cx="5859952" cy="4767419"/>
          </a:xfrm>
          <a:prstGeom prst="rect">
            <a:avLst/>
          </a:prstGeom>
        </p:spPr>
      </p:pic>
      <p:sp>
        <p:nvSpPr>
          <p:cNvPr id="137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010844" y="877911"/>
            <a:ext cx="448627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II </a:t>
            </a:r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目标用户</a:t>
            </a:r>
            <a:endParaRPr lang="zh-CN" altLang="en-US" sz="6600" b="1" spc="-3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pic>
        <p:nvPicPr>
          <p:cNvPr id="138" name="图片 1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6961" flipH="1">
            <a:off x="-1161604" y="-713917"/>
            <a:ext cx="3364146" cy="2736933"/>
          </a:xfrm>
          <a:prstGeom prst="rect">
            <a:avLst/>
          </a:prstGeom>
        </p:spPr>
      </p:pic>
      <p:sp>
        <p:nvSpPr>
          <p:cNvPr id="140" name="文本框 1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720635" y="1272289"/>
            <a:ext cx="29622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II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目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标用户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5" y="2773045"/>
            <a:ext cx="6289040" cy="2714625"/>
          </a:xfrm>
          <a:prstGeom prst="rect">
            <a:avLst/>
          </a:prstGeom>
        </p:spPr>
      </p:pic>
      <p:sp>
        <p:nvSpPr>
          <p:cNvPr id="2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978015" y="3070860"/>
            <a:ext cx="491680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Lisa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经营一家中高端女装淘宝店，年销售额约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300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万。她每天要上传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10-15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个新品，需要拍摄大量产品图。目前使用平面摄影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+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后期修图，但转化率一直不理想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022465" y="2979420"/>
            <a:ext cx="4916805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Kevin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主要做科技产品评测和开箱视频。为了在激烈竞争中脱颖而出，他一直在寻找更有创意的内容形式。看到一些大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V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开始用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建模展示产品内部结构，觉得很酷，但不知道怎么实现。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692265" y="2861310"/>
            <a:ext cx="491680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Amy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是一位摄影发烧友，周末经常带着相机去各地旅行。她喜欢在小红书分享旅行照片，但最近发现平面照片很难表达场景的震撼感。看到有人用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全景照片记录旅行，觉得很有意思，想尝试但不知道从哪开始。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800215" y="3030220"/>
            <a:ext cx="4916805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David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是一家设计公司的合伙人，经常需要去客户现场勘测房屋结构。传统方法是用卷尺测量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+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拍照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+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手绘草图，效率低且容易出错。他听说有移动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扫描技术，但不确定精度是否满足专业要求。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" y="2773045"/>
            <a:ext cx="6307455" cy="27146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" y="2957830"/>
            <a:ext cx="6304915" cy="26676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20" y="2861310"/>
            <a:ext cx="6387465" cy="2717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xit" presetSubtype="4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xit" presetSubtype="4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xit" presetSubtype="4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12" grpId="0"/>
      <p:bldP spid="12" grpId="1"/>
      <p:bldP spid="14" grpId="0"/>
      <p:bldP spid="14" grpId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13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49" flipH="1">
            <a:off x="7975212" y="3129700"/>
            <a:ext cx="5859952" cy="4767419"/>
          </a:xfrm>
          <a:prstGeom prst="rect">
            <a:avLst/>
          </a:prstGeom>
        </p:spPr>
      </p:pic>
      <p:sp>
        <p:nvSpPr>
          <p:cNvPr id="137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010844" y="877911"/>
            <a:ext cx="448627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II </a:t>
            </a:r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目标用户</a:t>
            </a:r>
            <a:endParaRPr lang="zh-CN" altLang="en-US" sz="6600" b="1" spc="-3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pic>
        <p:nvPicPr>
          <p:cNvPr id="138" name="图片 1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6961" flipH="1">
            <a:off x="-1161604" y="-713917"/>
            <a:ext cx="3364146" cy="2736933"/>
          </a:xfrm>
          <a:prstGeom prst="rect">
            <a:avLst/>
          </a:prstGeom>
        </p:spPr>
      </p:pic>
      <p:sp>
        <p:nvSpPr>
          <p:cNvPr id="140" name="文本框 1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720635" y="1272289"/>
            <a:ext cx="29622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II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目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标用户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2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393815" y="3473450"/>
            <a:ext cx="491680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1.896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亿总用户池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9,336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万潜在付费用户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129790"/>
            <a:ext cx="5334000" cy="4219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2234565"/>
            <a:ext cx="5429250" cy="4200525"/>
          </a:xfrm>
          <a:prstGeom prst="rect">
            <a:avLst/>
          </a:prstGeom>
        </p:spPr>
      </p:pic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64300" y="3473450"/>
            <a:ext cx="5576570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易观分析《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2024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数字内容创作工具市场报告》显示，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71%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的创作者愿意为提升内容质量的工具付费，月均预算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60-120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元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" y="3112135"/>
            <a:ext cx="6052185" cy="2192020"/>
          </a:xfrm>
          <a:prstGeom prst="rect">
            <a:avLst/>
          </a:prstGeom>
        </p:spPr>
      </p:pic>
      <p:sp>
        <p:nvSpPr>
          <p:cNvPr id="22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64300" y="2869565"/>
            <a:ext cx="5576570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觉得不需要（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38%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解决：优化营销，明确应用场景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价格太贵（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28%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解决：推出更低价格档位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096000" y="2129790"/>
            <a:ext cx="5576570" cy="4615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使用频次低于预期（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42%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解决：提供更多应用场景建议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找到更便宜替代品（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22%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解决：增加差异化功能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3.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精度不满足需求（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15%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解决：提升算法，推出超高精度模式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64300" y="3150235"/>
            <a:ext cx="5576570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4.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功能更新慢（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12%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解决：加快迭代速度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5.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其他原因（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9%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xit" presetSubtype="4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4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xit" presetSubtype="4" fill="hold" grpId="1" nodeType="withEffect">
                                  <p:stCondLst>
                                    <p:cond delay="1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xit" presetSubtype="4" fill="hold" grpId="1" nodeType="withEffect">
                                  <p:stCondLst>
                                    <p:cond delay="1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6" grpId="0"/>
      <p:bldP spid="6" grpId="1"/>
      <p:bldP spid="22" grpId="0"/>
      <p:bldP spid="22" grpId="1"/>
      <p:bldP spid="25" grpId="0"/>
      <p:bldP spid="25" grpId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CxnSpPr/>
          <p:nvPr/>
        </p:nvCxnSpPr>
        <p:spPr>
          <a:xfrm>
            <a:off x="1249382" y="4153646"/>
            <a:ext cx="7162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3230339" y="481574"/>
            <a:ext cx="312969" cy="366923"/>
            <a:chOff x="6878807" y="358926"/>
            <a:chExt cx="629993" cy="738602"/>
          </a:xfrm>
        </p:grpSpPr>
        <p:sp>
          <p:nvSpPr>
            <p:cNvPr id="28" name="椭圆 27"/>
            <p:cNvSpPr/>
            <p:nvPr/>
          </p:nvSpPr>
          <p:spPr>
            <a:xfrm>
              <a:off x="7276678" y="865405"/>
              <a:ext cx="232122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6878807" y="358926"/>
              <a:ext cx="232123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0" name="直接箭头连接符 29"/>
            <p:cNvCxnSpPr>
              <a:stCxn id="29" idx="5"/>
              <a:endCxn id="28" idx="1"/>
            </p:cNvCxnSpPr>
            <p:nvPr/>
          </p:nvCxnSpPr>
          <p:spPr>
            <a:xfrm>
              <a:off x="7076936" y="557056"/>
              <a:ext cx="233734" cy="342343"/>
            </a:xfrm>
            <a:prstGeom prst="straightConnector1">
              <a:avLst/>
            </a:prstGeom>
            <a:ln w="3175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3" name="组合 3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 rot="16200000">
            <a:off x="11326585" y="5710799"/>
            <a:ext cx="408219" cy="538373"/>
            <a:chOff x="6878807" y="358926"/>
            <a:chExt cx="821728" cy="1083724"/>
          </a:xfrm>
        </p:grpSpPr>
        <p:sp>
          <p:nvSpPr>
            <p:cNvPr id="34" name="椭圆 33"/>
            <p:cNvSpPr/>
            <p:nvPr/>
          </p:nvSpPr>
          <p:spPr>
            <a:xfrm>
              <a:off x="7468412" y="1210527"/>
              <a:ext cx="232123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6878807" y="358926"/>
              <a:ext cx="232123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6" name="直接箭头连接符 35"/>
            <p:cNvCxnSpPr>
              <a:stCxn id="35" idx="5"/>
              <a:endCxn id="34" idx="1"/>
            </p:cNvCxnSpPr>
            <p:nvPr/>
          </p:nvCxnSpPr>
          <p:spPr>
            <a:xfrm>
              <a:off x="7076936" y="557056"/>
              <a:ext cx="425469" cy="687465"/>
            </a:xfrm>
            <a:prstGeom prst="straightConnector1">
              <a:avLst/>
            </a:prstGeom>
            <a:ln w="3175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7" name="图片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7795" y="-1968098"/>
            <a:ext cx="4851401" cy="4851401"/>
          </a:xfrm>
          <a:prstGeom prst="rect">
            <a:avLst/>
          </a:prstGeom>
        </p:spPr>
      </p:pic>
      <p:pic>
        <p:nvPicPr>
          <p:cNvPr id="27" name="图片 2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395" y="-1815698"/>
            <a:ext cx="4851401" cy="4851401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8" name="TextBox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207855" y="3184564"/>
            <a:ext cx="5357172" cy="1938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zh-CN" sz="6000" dirty="0">
                <a:latin typeface="+mn-lt"/>
                <a:ea typeface="+mn-ea"/>
                <a:sym typeface="+mn-lt"/>
              </a:rPr>
              <a:t>三个</a:t>
            </a:r>
            <a:endParaRPr lang="zh-CN" sz="6000" dirty="0">
              <a:latin typeface="+mn-lt"/>
              <a:ea typeface="+mn-ea"/>
              <a:sym typeface="+mn-lt"/>
            </a:endParaRPr>
          </a:p>
          <a:p>
            <a:pPr indent="457200"/>
            <a:r>
              <a:rPr lang="zh-CN" alt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维度</a:t>
            </a:r>
            <a:endParaRPr 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1" name="TextBox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775160" y="3184564"/>
            <a:ext cx="5357172" cy="1938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zh-CN" sz="6000" dirty="0">
                <a:latin typeface="+mn-lt"/>
                <a:ea typeface="+mn-ea"/>
                <a:sym typeface="+mn-lt"/>
              </a:rPr>
              <a:t>四个</a:t>
            </a:r>
            <a:endParaRPr lang="zh-CN" sz="6000" dirty="0">
              <a:latin typeface="+mn-lt"/>
              <a:ea typeface="+mn-ea"/>
              <a:sym typeface="+mn-lt"/>
            </a:endParaRPr>
          </a:p>
          <a:p>
            <a:pPr indent="457200"/>
            <a:r>
              <a:rPr lang="zh-CN" alt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步骤</a:t>
            </a:r>
            <a:endParaRPr 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4" name="TextBox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021965" y="281940"/>
            <a:ext cx="6304280" cy="13220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en-US" altLang="zh-CN" sz="8000" dirty="0"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III </a:t>
            </a:r>
            <a:r>
              <a:rPr lang="zh-CN" altLang="en-US" sz="8000" dirty="0"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竞品</a:t>
            </a:r>
            <a:r>
              <a:rPr lang="zh-CN" altLang="id-ID" sz="8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分析</a:t>
            </a:r>
            <a:endParaRPr lang="zh-CN" altLang="id-ID" sz="8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190500" dist="355600" sx="102000" sy="102000" algn="ctr" rotWithShape="0">
                  <a:schemeClr val="accent3">
                    <a:alpha val="40000"/>
                  </a:schemeClr>
                </a:outerShdw>
              </a:effectLst>
              <a:latin typeface="+mn-lt"/>
              <a:ea typeface="+mn-ea"/>
              <a:sym typeface="+mn-lt"/>
            </a:endParaRPr>
          </a:p>
        </p:txBody>
      </p:sp>
      <p:sp>
        <p:nvSpPr>
          <p:cNvPr id="15" name="TextBox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0" y="3184525"/>
            <a:ext cx="12157075" cy="10147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indent="457200"/>
            <a:r>
              <a:rPr lang="zh-CN" alt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竞品筛选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   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深度体验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    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对比分析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xit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" grpId="0"/>
      <p:bldP spid="14" grpId="0"/>
      <p:bldP spid="15" grpId="0"/>
      <p:bldP spid="1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075" y="1163320"/>
            <a:ext cx="5790565" cy="5148580"/>
          </a:xfrm>
          <a:prstGeom prst="rect">
            <a:avLst/>
          </a:prstGeom>
        </p:spPr>
      </p:pic>
      <p:sp>
        <p:nvSpPr>
          <p:cNvPr id="29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15735" y="3060065"/>
            <a:ext cx="55740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记录三项核心指标：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下载量（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SensorTower +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七麦数据）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用户评分（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App Store + Google Play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均值）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评论数（近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个月活跃度）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" y="1376680"/>
            <a:ext cx="5450840" cy="4935220"/>
          </a:xfrm>
          <a:prstGeom prst="rect">
            <a:avLst/>
          </a:prstGeom>
        </p:spPr>
      </p:pic>
      <p:sp>
        <p:nvSpPr>
          <p:cNvPr id="15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15735" y="2194560"/>
            <a:ext cx="55740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痛点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：价格敏感（占比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42%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典型评论：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'Polycam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订阅太贵，一年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$40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不如买软件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'KIRI Engine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每月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$10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，学生党用不起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450965" y="1974215"/>
            <a:ext cx="55740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痛点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：功能限制（占比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35%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典型评论：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'Scaniverse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免费版只能扫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次，根本不够用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导出格式太少，无法对接其他软件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15735" y="1769110"/>
            <a:ext cx="55740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痛点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：技术问题（占比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23%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典型评论：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扫描经常失败，浪费时间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云端处理太慢，着急用根本等不及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低端手机闪退，优化太差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'"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3175"/>
            <a:ext cx="6414770" cy="5038725"/>
          </a:xfrm>
          <a:prstGeom prst="rect">
            <a:avLst/>
          </a:prstGeom>
        </p:spPr>
      </p:pic>
      <p:sp>
        <p:nvSpPr>
          <p:cNvPr id="21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15735" y="1376680"/>
            <a:ext cx="557403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综合四维评分，我们的雷达图显示：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功能：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8.0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分（行业中上）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易用性：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8.3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分（仅次于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Scaniverse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价格：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9.0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分（最具竞争力）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平台：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7.0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分（主流水平）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总分：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8.1/10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，位于行业第一梯队。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"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25090"/>
            <a:ext cx="6167755" cy="2591435"/>
          </a:xfrm>
          <a:prstGeom prst="rect">
            <a:avLst/>
          </a:prstGeom>
        </p:spPr>
      </p:pic>
      <p:sp>
        <p:nvSpPr>
          <p:cNvPr id="24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483350" y="2018665"/>
            <a:ext cx="557403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Polycam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行业第一梯队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全球下载量：约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250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万（估算）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KIRI Engine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技术派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下载量：约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100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万（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年累计）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15735" y="2277110"/>
            <a:ext cx="55740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"Scaniverse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易用性标杆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下载量：约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150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万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Qlone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和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3D Scanner App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属于第二梯队，下载量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50-80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万区间，我们不作为主要竞争对手。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xit" presetSubtype="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2" presetClass="exit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xit" presetSubtype="2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xit" presetSubtype="2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xit" presetSubtype="2" fill="hold" grpId="1" nodeType="withEffect">
                                  <p:stCondLst>
                                    <p:cond delay="1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2" presetClass="exit" presetSubtype="4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xit" presetSubtype="2" fill="hold" grpId="1" nodeType="withEffect">
                                  <p:stCondLst>
                                    <p:cond delay="1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xit" presetSubtype="2" fill="hold" grpId="1" nodeType="withEffect">
                                  <p:stCondLst>
                                    <p:cond delay="1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15" grpId="0"/>
      <p:bldP spid="15" grpId="1"/>
      <p:bldP spid="16" grpId="0"/>
      <p:bldP spid="16" grpId="1"/>
      <p:bldP spid="18" grpId="0"/>
      <p:bldP spid="21" grpId="0"/>
      <p:bldP spid="21" grpId="1"/>
      <p:bldP spid="24" grpId="0"/>
      <p:bldP spid="24" grpId="1"/>
      <p:bldP spid="25" grpId="0"/>
      <p:bldP spid="25" grpId="1"/>
    </p:bldLst>
  </p:timing>
</p:sld>
</file>

<file path=ppt/tags/tag1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10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11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2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3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4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5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6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7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8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9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20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1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2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3.xml><?xml version="1.0" encoding="utf-8"?>
<p:tagLst xmlns:p="http://schemas.openxmlformats.org/presentationml/2006/main">
  <p:tag name="KSO_WM_DIAGRAM_VIRTUALLY_FRAME" val="{&quot;height&quot;:388.1822047244095,&quot;left&quot;:43.21267716535433,&quot;top&quot;:76.56834645669292,&quot;width&quot;:520.98}"/>
</p:tagLst>
</file>

<file path=ppt/tags/tag3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4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5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6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7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8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9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1EDFE"/>
      </a:accent1>
      <a:accent2>
        <a:srgbClr val="A7C4FB"/>
      </a:accent2>
      <a:accent3>
        <a:srgbClr val="94EEDC"/>
      </a:accent3>
      <a:accent4>
        <a:srgbClr val="DFC7F7"/>
      </a:accent4>
      <a:accent5>
        <a:srgbClr val="FCA0A6"/>
      </a:accent5>
      <a:accent6>
        <a:srgbClr val="FED1F2"/>
      </a:accent6>
      <a:hlink>
        <a:srgbClr val="C3FCCF"/>
      </a:hlink>
      <a:folHlink>
        <a:srgbClr val="FFD0C6"/>
      </a:folHlink>
    </a:clrScheme>
    <a:fontScheme name="stgfth4x">
      <a:majorFont>
        <a:latin typeface="Verdana"/>
        <a:ea typeface="新宋体"/>
        <a:cs typeface=""/>
      </a:majorFont>
      <a:minorFont>
        <a:latin typeface="Verdana"/>
        <a:ea typeface="新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D1EDFE"/>
    </a:accent1>
    <a:accent2>
      <a:srgbClr val="A7C4FB"/>
    </a:accent2>
    <a:accent3>
      <a:srgbClr val="94EEDC"/>
    </a:accent3>
    <a:accent4>
      <a:srgbClr val="DFC7F7"/>
    </a:accent4>
    <a:accent5>
      <a:srgbClr val="FCA0A6"/>
    </a:accent5>
    <a:accent6>
      <a:srgbClr val="FED1F2"/>
    </a:accent6>
    <a:hlink>
      <a:srgbClr val="C3FCCF"/>
    </a:hlink>
    <a:folHlink>
      <a:srgbClr val="FFD0C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10690</Words>
  <Application>WPS 演示</Application>
  <PresentationFormat>宽屏</PresentationFormat>
  <Paragraphs>387</Paragraphs>
  <Slides>24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9" baseType="lpstr">
      <vt:lpstr>Arial</vt:lpstr>
      <vt:lpstr>宋体</vt:lpstr>
      <vt:lpstr>Wingdings</vt:lpstr>
      <vt:lpstr>思源黑体 Bold</vt:lpstr>
      <vt:lpstr>黑体</vt:lpstr>
      <vt:lpstr>Segoe UI</vt:lpstr>
      <vt:lpstr>Liberation Sans</vt:lpstr>
      <vt:lpstr>思源黑体 CN Bold</vt:lpstr>
      <vt:lpstr>Cambria Math</vt:lpstr>
      <vt:lpstr>华文中宋</vt:lpstr>
      <vt:lpstr>Montserrat</vt:lpstr>
      <vt:lpstr>NumberOnly</vt:lpstr>
      <vt:lpstr>Lato</vt:lpstr>
      <vt:lpstr>Verdana</vt:lpstr>
      <vt:lpstr>新宋体</vt:lpstr>
      <vt:lpstr>微软雅黑</vt:lpstr>
      <vt:lpstr>Arial Unicode MS</vt:lpstr>
      <vt:lpstr>等线</vt:lpstr>
      <vt:lpstr>Open Sans</vt:lpstr>
      <vt:lpstr>Segoe Print</vt:lpstr>
      <vt:lpstr>思源黑体 CN Normal</vt:lpstr>
      <vt:lpstr>Open Sans Light</vt:lpstr>
      <vt:lpstr>Times New Roman</vt:lpstr>
      <vt:lpstr>Yu Gothic UI Semibold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pyx</dc:creator>
  <dc:description>©PPTSTORE 版权所有</dc:description>
  <cp:lastModifiedBy>Rita</cp:lastModifiedBy>
  <cp:revision>101</cp:revision>
  <dcterms:created xsi:type="dcterms:W3CDTF">2022-01-05T13:04:00Z</dcterms:created>
  <dcterms:modified xsi:type="dcterms:W3CDTF">2025-10-22T06:17:42Z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93A8835C56504A3CAF1E67CA60F8A797_13</vt:lpwstr>
  </property>
  <property fmtid="{D5CDD505-2E9C-101B-9397-08002B2CF9AE}" pid="3" name="KSOProductBuildVer">
    <vt:lpwstr>2052-12.1.0.22529</vt:lpwstr>
  </property>
</Properties>
</file>